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9" r:id="rId2"/>
    <p:sldId id="260" r:id="rId3"/>
    <p:sldId id="266" r:id="rId4"/>
    <p:sldId id="261" r:id="rId5"/>
    <p:sldId id="300" r:id="rId6"/>
    <p:sldId id="264" r:id="rId7"/>
    <p:sldId id="265" r:id="rId8"/>
    <p:sldId id="298" r:id="rId9"/>
    <p:sldId id="267" r:id="rId10"/>
    <p:sldId id="268" r:id="rId11"/>
    <p:sldId id="269" r:id="rId12"/>
    <p:sldId id="301" r:id="rId13"/>
    <p:sldId id="270" r:id="rId14"/>
    <p:sldId id="283" r:id="rId15"/>
    <p:sldId id="272" r:id="rId16"/>
    <p:sldId id="273" r:id="rId17"/>
    <p:sldId id="274" r:id="rId18"/>
    <p:sldId id="275" r:id="rId19"/>
    <p:sldId id="276" r:id="rId20"/>
    <p:sldId id="284" r:id="rId21"/>
    <p:sldId id="285" r:id="rId22"/>
    <p:sldId id="286" r:id="rId23"/>
    <p:sldId id="277" r:id="rId24"/>
    <p:sldId id="287" r:id="rId25"/>
    <p:sldId id="289" r:id="rId26"/>
    <p:sldId id="278" r:id="rId27"/>
    <p:sldId id="279" r:id="rId28"/>
    <p:sldId id="297" r:id="rId29"/>
    <p:sldId id="262" r:id="rId30"/>
    <p:sldId id="263" r:id="rId31"/>
    <p:sldId id="281" r:id="rId32"/>
    <p:sldId id="290" r:id="rId33"/>
    <p:sldId id="302" r:id="rId34"/>
    <p:sldId id="280" r:id="rId35"/>
    <p:sldId id="292" r:id="rId36"/>
    <p:sldId id="307" r:id="rId37"/>
    <p:sldId id="305" r:id="rId38"/>
    <p:sldId id="303" r:id="rId39"/>
    <p:sldId id="306" r:id="rId40"/>
    <p:sldId id="304" r:id="rId41"/>
    <p:sldId id="2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DC7B-E84D-774C-8A79-B15E26C77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B4C5D-6788-4A96-8B4C-75AAF3BCD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E275D-807A-124C-14C1-51A394CC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98A3A-1C49-07AA-D49A-F83E9FFE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9568F-3572-32B2-B409-B1D33F75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00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83E4-2E6C-9A0B-B9F8-9E7D5F8AB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F03CC-512D-4BA6-F3B6-1E81CD3B7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6A6C2-CE25-0D10-B486-DCD706BE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4712-8AF8-C723-7FFA-BDD7B178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4E563-925F-3679-D0C0-27D2CA70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9903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04273-7F92-ACC5-16FA-F19D37B50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93F4AE-5508-984F-ABF5-C992D81A2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EB74A-6B48-5EFD-DA08-6088FB2EB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837C9-D72C-56E8-B8CC-6B440D03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4454-C75C-2900-D19F-D0F27DE94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12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9C36D-0ED3-5270-D163-E1E9770A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EDE89-B551-62E5-4885-4C3C774C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1CF2F-6654-2701-139C-7E8A041E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F4932-6E5F-92BC-FBA0-8D4C0A17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186FE-FC3C-1434-AA4D-ED32544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931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7B9B-6724-7837-1FD0-74BD1EEE3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2C8F9-A39F-24DD-6E4C-46D9D7D44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9EDC2-DC16-684C-75DF-4A4BB0FC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574C-86EB-EAA1-3077-7AAF56849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C764-5367-66C4-A9F8-805EB73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289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A45-C196-A461-46D2-D81BECA8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3288-D8CC-10E4-42D8-96AE59430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07268-A6F9-0C63-8CF1-437AA4BE3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738E7-0213-A822-0FF8-9B352B22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AB94B-2BE9-4E7A-6F0E-0F1650AF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180D3-F137-57E0-E48C-21E794E3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78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8B12-545D-DA89-4524-E7900DBF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72CD9-BF4C-1C04-9926-0FA0FE4D8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65ADB-2776-C4DD-447D-EC715A950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8BD1F-D695-D927-2CD4-C5215CADE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C2D19-B569-FCCE-1572-A73134E12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6FE1C6-3E88-EB06-9E8A-2A9A58AE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28DF5-7DAB-3DA8-762C-A21FBD65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63C20-4796-26C6-55BC-4A57B5E6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70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C7E5-B551-7DAA-8611-7F6ED5E3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923B48-A6B9-2DF0-B84F-3280E49C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D421EB-0601-C9D4-8263-A392C094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9A130A-DFA3-B7E3-8DCA-F878D7C2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78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6BAE6-2647-DB5B-792A-5FA9C5BA2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49C43-E11F-C5BF-EF4A-5C4F0386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8F225-5B0B-48F3-5E96-216DDE1F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986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F2E0-CE81-EDA9-8662-E02B80E4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21915-4A61-0388-735A-4FE00F7B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DA6BA-12EB-6998-199D-55D413F38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60336-46CA-EDF7-FA7F-0DF29220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86177-CC62-BC9F-D770-FF2E7F4D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12760-0482-3452-E84F-FEFDC107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99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3579-0E2E-5316-DFB6-228488AB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607118-3791-AF0F-611A-E9EEBD319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E9D94-122E-8E66-1DF1-D1FCB311A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8BB1C-61DF-744C-B361-8D2D5FD13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F5F87-58BE-ED3C-D278-DBC120E1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D4ADC-74D0-1C91-DC53-9915B6A7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07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34A4B-354D-EAAA-9972-644EA90E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5710F-7861-5594-E422-5C79C73BC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05415-0A6F-3BCE-A8C7-0AE4E92F7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43AC5-CD6D-449B-8691-3188EA27AE5C}" type="datetimeFigureOut">
              <a:rPr lang="en-AU" smtClean="0"/>
              <a:t>12/10/2023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15D2F-816D-08E4-8885-A7C599E4A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4336C-14ED-E8F5-BEBD-FE5196CA2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A1F9F-0D5C-4CED-A953-85E8DE46A38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40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s.gov.au/statistics" TargetMode="External"/><Relationship Id="rId2" Type="http://schemas.openxmlformats.org/officeDocument/2006/relationships/hyperlink" Target="https://www.domain.com.a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psplatform.google.com/" TargetMode="External"/><Relationship Id="rId5" Type="http://schemas.openxmlformats.org/officeDocument/2006/relationships/hyperlink" Target="https://www.crimestatistics.vic.gov.au/" TargetMode="External"/><Relationship Id="rId4" Type="http://schemas.openxmlformats.org/officeDocument/2006/relationships/hyperlink" Target="https://www.dffh.vic.gov.a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!!box">
            <a:extLst>
              <a:ext uri="{FF2B5EF4-FFF2-40B4-BE49-F238E27FC236}">
                <a16:creationId xmlns:a16="http://schemas.microsoft.com/office/drawing/2014/main" id="{32492646-C940-9ABC-0841-0EF9BD4E7AB9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7B4DCE-5042-C85C-3DF0-5D5E9E62E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767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829C141-0CF2-9C19-3F23-99810B176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44504"/>
              </p:ext>
            </p:extLst>
          </p:nvPr>
        </p:nvGraphicFramePr>
        <p:xfrm>
          <a:off x="0" y="-2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74978301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1020999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837753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735261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71331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141931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4184594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025067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203312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718666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60218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215531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1382628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8795362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22606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8617557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94128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20931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45281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97068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40870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50424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298872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51583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20213"/>
                  </a:ext>
                </a:extLst>
              </a:tr>
            </a:tbl>
          </a:graphicData>
        </a:graphic>
      </p:graphicFrame>
      <p:sp>
        <p:nvSpPr>
          <p:cNvPr id="6" name="!!box">
            <a:extLst>
              <a:ext uri="{FF2B5EF4-FFF2-40B4-BE49-F238E27FC236}">
                <a16:creationId xmlns:a16="http://schemas.microsoft.com/office/drawing/2014/main" id="{7D229FE8-37E8-43FA-51CE-39BBC94539E2}"/>
              </a:ext>
            </a:extLst>
          </p:cNvPr>
          <p:cNvSpPr/>
          <p:nvPr/>
        </p:nvSpPr>
        <p:spPr>
          <a:xfrm>
            <a:off x="0" y="3819524"/>
            <a:ext cx="6096000" cy="3038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D616C7-A04E-431D-5DA2-046788BD4B96}"/>
              </a:ext>
            </a:extLst>
          </p:cNvPr>
          <p:cNvSpPr/>
          <p:nvPr/>
        </p:nvSpPr>
        <p:spPr>
          <a:xfrm>
            <a:off x="0" y="419100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Predicting Rental Price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993543-AF6D-D7A1-6B55-52974BFA2228}"/>
              </a:ext>
            </a:extLst>
          </p:cNvPr>
          <p:cNvCxnSpPr>
            <a:cxnSpLocks/>
          </p:cNvCxnSpPr>
          <p:nvPr/>
        </p:nvCxnSpPr>
        <p:spPr>
          <a:xfrm>
            <a:off x="863600" y="2398398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EC59B-8801-2087-796E-7DFFFC7D2F58}"/>
              </a:ext>
            </a:extLst>
          </p:cNvPr>
          <p:cNvSpPr/>
          <p:nvPr/>
        </p:nvSpPr>
        <p:spPr>
          <a:xfrm>
            <a:off x="-1" y="2553371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MAST30034 Industry Project 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Group 50</a:t>
            </a:r>
          </a:p>
        </p:txBody>
      </p:sp>
      <p:pic>
        <p:nvPicPr>
          <p:cNvPr id="2050" name="Picture 2" descr="Free brooklyn new york skyline vector">
            <a:extLst>
              <a:ext uri="{FF2B5EF4-FFF2-40B4-BE49-F238E27FC236}">
                <a16:creationId xmlns:a16="http://schemas.microsoft.com/office/drawing/2014/main" id="{53B09F31-8F3B-E85A-6D82-D5345E54F5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81"/>
          <a:stretch/>
        </p:blipFill>
        <p:spPr bwMode="auto">
          <a:xfrm>
            <a:off x="-4" y="3974497"/>
            <a:ext cx="6096000" cy="271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12E2D1-8B17-8AE8-983E-E765B5CE8658}"/>
              </a:ext>
            </a:extLst>
          </p:cNvPr>
          <p:cNvSpPr/>
          <p:nvPr/>
        </p:nvSpPr>
        <p:spPr>
          <a:xfrm>
            <a:off x="-6" y="6693886"/>
            <a:ext cx="6095996" cy="164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474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2EB995-4C3E-B304-C043-AE907AB1F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8BC9A-5DCF-67D0-D49E-94141BDE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525BCBA4-7CCE-E2BD-644D-C10D03E1882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781A1F-7939-E608-C6A8-2DB3824F2DF7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E9B04-39CD-0578-830B-0C76EE89C257}"/>
              </a:ext>
            </a:extLst>
          </p:cNvPr>
          <p:cNvSpPr/>
          <p:nvPr/>
        </p:nvSpPr>
        <p:spPr>
          <a:xfrm>
            <a:off x="1" y="3428999"/>
            <a:ext cx="609599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Scraped from popular Real Estate website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domain.com.au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 from a total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9,539 rental properties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across Victoria were scraped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3FF4FCE-B4CB-B941-1969-3B757DA42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1876424"/>
            <a:ext cx="310515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9C4C98D-8DDB-19DE-A419-4772345EFAB2}"/>
              </a:ext>
            </a:extLst>
          </p:cNvPr>
          <p:cNvCxnSpPr>
            <a:cxnSpLocks/>
          </p:cNvCxnSpPr>
          <p:nvPr/>
        </p:nvCxnSpPr>
        <p:spPr>
          <a:xfrm>
            <a:off x="830944" y="2489601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51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0572BF-9138-1900-E29A-30251CC0D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DB29F1-CD4D-9212-2759-2AF10D60A6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890DF4FF-05AE-BCD7-FD32-08AE9CAEF81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5CE83-E60A-1EEC-3D18-89EF88DE7FD5}"/>
              </a:ext>
            </a:extLst>
          </p:cNvPr>
          <p:cNvSpPr/>
          <p:nvPr/>
        </p:nvSpPr>
        <p:spPr>
          <a:xfrm>
            <a:off x="609600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External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Datasets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AE68BE-D91C-376D-B58A-7AE0C0F783BD}"/>
              </a:ext>
            </a:extLst>
          </p:cNvPr>
          <p:cNvSpPr/>
          <p:nvPr/>
        </p:nvSpPr>
        <p:spPr>
          <a:xfrm>
            <a:off x="6096000" y="3060202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Australian Bureau of Statistics: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Population and Income across Victoria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Victoria State Government Department of Families, Fairness, and Housing: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Victorian School Locations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Crime Statistics Agency: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Crime offence records across Victoria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7481A69-CF0F-9030-8356-CDE86E03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702" y="895724"/>
            <a:ext cx="1959942" cy="178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C05E88D-9006-1953-28F9-59BCC1E240AC}"/>
              </a:ext>
            </a:extLst>
          </p:cNvPr>
          <p:cNvGrpSpPr/>
          <p:nvPr/>
        </p:nvGrpSpPr>
        <p:grpSpPr>
          <a:xfrm>
            <a:off x="1381730" y="3060202"/>
            <a:ext cx="3327886" cy="983401"/>
            <a:chOff x="1384057" y="2805543"/>
            <a:chExt cx="3327886" cy="983401"/>
          </a:xfrm>
        </p:grpSpPr>
        <p:sp>
          <p:nvSpPr>
            <p:cNvPr id="10" name="!!box">
              <a:extLst>
                <a:ext uri="{FF2B5EF4-FFF2-40B4-BE49-F238E27FC236}">
                  <a16:creationId xmlns:a16="http://schemas.microsoft.com/office/drawing/2014/main" id="{068F9F31-B72D-0E21-CAD1-B0C11F61E4A4}"/>
                </a:ext>
              </a:extLst>
            </p:cNvPr>
            <p:cNvSpPr/>
            <p:nvPr/>
          </p:nvSpPr>
          <p:spPr>
            <a:xfrm>
              <a:off x="1384057" y="2805543"/>
              <a:ext cx="3327885" cy="983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AB12B3ED-44C7-8072-5D21-DDDD0EF83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058" y="2805543"/>
              <a:ext cx="3327885" cy="983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4" name="Picture 6" descr=" - logo">
            <a:extLst>
              <a:ext uri="{FF2B5EF4-FFF2-40B4-BE49-F238E27FC236}">
                <a16:creationId xmlns:a16="http://schemas.microsoft.com/office/drawing/2014/main" id="{11CC47DF-B738-CAEF-6CDE-7A6A12DF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4" y="4477577"/>
            <a:ext cx="14668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DFC3C7C-308B-ABBC-3682-58DC75914CF5}"/>
              </a:ext>
            </a:extLst>
          </p:cNvPr>
          <p:cNvGrpSpPr/>
          <p:nvPr/>
        </p:nvGrpSpPr>
        <p:grpSpPr>
          <a:xfrm>
            <a:off x="6857999" y="2503250"/>
            <a:ext cx="4572000" cy="565020"/>
            <a:chOff x="6905172" y="2499597"/>
            <a:chExt cx="4572000" cy="5650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EB31F1D-C725-A873-F3D6-1E2C77276635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307CAD-94B4-5790-49E3-153F9C9668C0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46679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A920C3-F0AE-1A82-F537-3916EA49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0FAB6-8EE4-0BEC-8AD8-202AF3CB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F269B8A9-A59A-3800-131F-FB0DC1747C3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AFFAF-82ED-8A70-2860-7DCFE537BE9A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Spatial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2C052-76D2-F032-EB9F-2B4B4664F17D}"/>
              </a:ext>
            </a:extLst>
          </p:cNvPr>
          <p:cNvSpPr/>
          <p:nvPr/>
        </p:nvSpPr>
        <p:spPr>
          <a:xfrm>
            <a:off x="-4" y="3318542"/>
            <a:ext cx="60959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API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is an intermediary that provides a way to extract and share data across applications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our project, we used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Google Maps Platform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 obtain our spatial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4FB0F-5157-4535-EBB3-DE4D70BF7DBA}"/>
              </a:ext>
            </a:extLst>
          </p:cNvPr>
          <p:cNvSpPr/>
          <p:nvPr/>
        </p:nvSpPr>
        <p:spPr>
          <a:xfrm>
            <a:off x="-3" y="2589803"/>
            <a:ext cx="60959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Application Program Interface (API)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5192F-E8F5-13C9-09D1-4E1D2A41C604}"/>
              </a:ext>
            </a:extLst>
          </p:cNvPr>
          <p:cNvCxnSpPr>
            <a:cxnSpLocks/>
          </p:cNvCxnSpPr>
          <p:nvPr/>
        </p:nvCxnSpPr>
        <p:spPr>
          <a:xfrm>
            <a:off x="790122" y="2505925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Google Maps Platform updates that will empower your business - Cloudfresh">
            <a:extLst>
              <a:ext uri="{FF2B5EF4-FFF2-40B4-BE49-F238E27FC236}">
                <a16:creationId xmlns:a16="http://schemas.microsoft.com/office/drawing/2014/main" id="{84005765-5952-46DB-3EFB-34AF9DF7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77" y="2589803"/>
            <a:ext cx="5490526" cy="296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2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14C76-0489-AE3C-1FC4-FC9224E13C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D82BA-91EC-DD20-BE3E-3FDEC7C0C94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F269B8A9-A59A-3800-131F-FB0DC1747C3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AFFAF-82ED-8A70-2860-7DCFE537BE9A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Spatial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2C052-76D2-F032-EB9F-2B4B4664F17D}"/>
              </a:ext>
            </a:extLst>
          </p:cNvPr>
          <p:cNvSpPr/>
          <p:nvPr/>
        </p:nvSpPr>
        <p:spPr>
          <a:xfrm>
            <a:off x="-4" y="3318542"/>
            <a:ext cx="60959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First, we found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locations of facilities and services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across Victoria, such as police stations, hospitals, train stations, supermarkets,…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Then the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distance and travel time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from each property to the nearest location of each facility was calculated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4FB0F-5157-4535-EBB3-DE4D70BF7DBA}"/>
              </a:ext>
            </a:extLst>
          </p:cNvPr>
          <p:cNvSpPr/>
          <p:nvPr/>
        </p:nvSpPr>
        <p:spPr>
          <a:xfrm>
            <a:off x="-3" y="2589803"/>
            <a:ext cx="60959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Application Program Interface (API)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E5192F-E8F5-13C9-09D1-4E1D2A41C604}"/>
              </a:ext>
            </a:extLst>
          </p:cNvPr>
          <p:cNvCxnSpPr>
            <a:cxnSpLocks/>
          </p:cNvCxnSpPr>
          <p:nvPr/>
        </p:nvCxnSpPr>
        <p:spPr>
          <a:xfrm>
            <a:off x="790122" y="2505925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Google Maps Platform updates that will empower your business - Cloudfresh">
            <a:extLst>
              <a:ext uri="{FF2B5EF4-FFF2-40B4-BE49-F238E27FC236}">
                <a16:creationId xmlns:a16="http://schemas.microsoft.com/office/drawing/2014/main" id="{84005765-5952-46DB-3EFB-34AF9DF7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571" y="2639343"/>
            <a:ext cx="5403831" cy="291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2FBFD6-3E43-DEE1-F24D-B90C74312E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8" name="!!box">
            <a:extLst>
              <a:ext uri="{FF2B5EF4-FFF2-40B4-BE49-F238E27FC236}">
                <a16:creationId xmlns:a16="http://schemas.microsoft.com/office/drawing/2014/main" id="{6FB2496B-D3B2-C900-AD33-CC379128E3B2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60A34A-C89F-C350-58B7-6731A53ED31B}"/>
              </a:ext>
            </a:extLst>
          </p:cNvPr>
          <p:cNvSpPr/>
          <p:nvPr/>
        </p:nvSpPr>
        <p:spPr>
          <a:xfrm>
            <a:off x="414576" y="2526282"/>
            <a:ext cx="3233378" cy="24088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929FE3-41E6-224F-4D62-2321FCB9FF79}"/>
              </a:ext>
            </a:extLst>
          </p:cNvPr>
          <p:cNvSpPr/>
          <p:nvPr/>
        </p:nvSpPr>
        <p:spPr>
          <a:xfrm>
            <a:off x="4479309" y="2526282"/>
            <a:ext cx="3233378" cy="24088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2BA90-569D-C13A-8C60-8452BCEB7F41}"/>
              </a:ext>
            </a:extLst>
          </p:cNvPr>
          <p:cNvSpPr/>
          <p:nvPr/>
        </p:nvSpPr>
        <p:spPr>
          <a:xfrm>
            <a:off x="8544042" y="2526282"/>
            <a:ext cx="3233378" cy="2408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0F6FE-45F0-65D4-B931-E44949A3D1CD}"/>
              </a:ext>
            </a:extLst>
          </p:cNvPr>
          <p:cNvSpPr/>
          <p:nvPr/>
        </p:nvSpPr>
        <p:spPr>
          <a:xfrm>
            <a:off x="708482" y="2781321"/>
            <a:ext cx="26455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API keys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stored securely and used offline to obtain spatial data.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43EAF0-47F7-3E76-A1C7-FD86EB56BC74}"/>
              </a:ext>
            </a:extLst>
          </p:cNvPr>
          <p:cNvSpPr/>
          <p:nvPr/>
        </p:nvSpPr>
        <p:spPr>
          <a:xfrm>
            <a:off x="4773215" y="2781321"/>
            <a:ext cx="26455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Library implementation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used to monitor the usage of API keys.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6F7802-40FE-7AB5-B876-B2B7411C9648}"/>
              </a:ext>
            </a:extLst>
          </p:cNvPr>
          <p:cNvSpPr/>
          <p:nvPr/>
        </p:nvSpPr>
        <p:spPr>
          <a:xfrm>
            <a:off x="8837947" y="2781321"/>
            <a:ext cx="26455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was done to stop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malicious activity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prevent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accidental billing</a:t>
            </a:r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43B864-CAA3-F539-A514-284DC63A54BB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Security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3665F41-50B6-E65B-8E30-68A2857F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84" y="5042027"/>
            <a:ext cx="1701791" cy="170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103FA4-F552-03BD-A7CC-EAED857A0BF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5102" y="5042027"/>
            <a:ext cx="1701791" cy="170639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647B9D79-F69D-3243-359D-416B74DD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535" y="5037428"/>
            <a:ext cx="1706390" cy="17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5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box">
            <a:extLst>
              <a:ext uri="{FF2B5EF4-FFF2-40B4-BE49-F238E27FC236}">
                <a16:creationId xmlns:a16="http://schemas.microsoft.com/office/drawing/2014/main" id="{096A4F4F-8B42-577B-82FD-7D57E1E4511E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AE187-B0C1-7710-76BC-6556714FD141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Pre-processing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F42CD-EC0A-98EA-29C4-FBD01A4B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A0B04F-6C30-8B54-D08A-E2EAA784E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495487-1A64-1DEA-B2B3-B1595E2BD0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11457-C418-80C5-0D84-DF0BEBD6E2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4D5C75A5-5EC4-DA37-9995-AD56469F7172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2FA1F8-E5C2-B787-5E6D-B7825BF9B259}"/>
              </a:ext>
            </a:extLst>
          </p:cNvPr>
          <p:cNvSpPr/>
          <p:nvPr/>
        </p:nvSpPr>
        <p:spPr>
          <a:xfrm>
            <a:off x="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Missing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4611BF-76BE-7B2F-88A0-F43CFF3A0635}"/>
              </a:ext>
            </a:extLst>
          </p:cNvPr>
          <p:cNvSpPr/>
          <p:nvPr/>
        </p:nvSpPr>
        <p:spPr>
          <a:xfrm>
            <a:off x="1" y="2508974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Unnecessary columns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columns with a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high amount of missing value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were dropped from the datasets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columns with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low missing value counts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many different methods were used to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impute the missing values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such as Linear Regression, impute using mean, or using a set growth rate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ECC16B2-A970-69E0-8071-AB3B98585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99" y="1244600"/>
            <a:ext cx="43688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80AF36-E2F6-28AC-3E90-1B47F87B31DF}"/>
              </a:ext>
            </a:extLst>
          </p:cNvPr>
          <p:cNvCxnSpPr>
            <a:cxnSpLocks/>
          </p:cNvCxnSpPr>
          <p:nvPr/>
        </p:nvCxnSpPr>
        <p:spPr>
          <a:xfrm>
            <a:off x="781958" y="163919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4C955-947F-AD9B-D90B-FC6FF2E181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1C24B-BC64-2DD2-C525-A7CE6757DD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8611B4EF-195D-7D43-BA56-FF32E1A647F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2ACF52-C5D2-5720-182C-54FEFB071E8B}"/>
              </a:ext>
            </a:extLst>
          </p:cNvPr>
          <p:cNvSpPr/>
          <p:nvPr/>
        </p:nvSpPr>
        <p:spPr>
          <a:xfrm>
            <a:off x="609600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Feature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7A1A7B-F734-388C-18DE-06F196934A90}"/>
              </a:ext>
            </a:extLst>
          </p:cNvPr>
          <p:cNvSpPr/>
          <p:nvPr/>
        </p:nvSpPr>
        <p:spPr>
          <a:xfrm>
            <a:off x="6096000" y="2970638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Only data from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2015 onward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was included to maintain relevancy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 prices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were often inconsistently formatted, all were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converted to price per week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Added new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indicator variable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of whether the property was furnished or not</a:t>
            </a:r>
          </a:p>
        </p:txBody>
      </p:sp>
      <p:pic>
        <p:nvPicPr>
          <p:cNvPr id="4098" name="Picture 2" descr="Free gear machine mesh vector">
            <a:extLst>
              <a:ext uri="{FF2B5EF4-FFF2-40B4-BE49-F238E27FC236}">
                <a16:creationId xmlns:a16="http://schemas.microsoft.com/office/drawing/2014/main" id="{A6D78471-A085-47EC-4747-2AF22DEF0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77" y="2151610"/>
            <a:ext cx="4485647" cy="255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1E1B21-6020-8E4E-EE16-A2B57109BC42}"/>
              </a:ext>
            </a:extLst>
          </p:cNvPr>
          <p:cNvGrpSpPr/>
          <p:nvPr/>
        </p:nvGrpSpPr>
        <p:grpSpPr>
          <a:xfrm>
            <a:off x="6857999" y="2587140"/>
            <a:ext cx="4572000" cy="565020"/>
            <a:chOff x="6905172" y="2499597"/>
            <a:chExt cx="4572000" cy="5650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6ED29AA-15CE-8BDA-3919-D0EA4E03F2CB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F7F64F-6A63-7EC8-2DAC-C2F935782130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424548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B12FCAA-8DC4-2B4B-0621-34D49B9954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8BE52A-D384-8BD7-92BE-BDD7B7AF66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0EEDC933-88B2-5F92-990A-9DE6E4E51A5D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7272E-E56A-9B84-1BFA-31EDD877FC29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Suburbs to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SA2 District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EA6AA-11CC-9C37-B486-AD90E3742057}"/>
              </a:ext>
            </a:extLst>
          </p:cNvPr>
          <p:cNvSpPr/>
          <p:nvPr/>
        </p:nvSpPr>
        <p:spPr>
          <a:xfrm>
            <a:off x="1" y="2970638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Although the ABS provides a shapefile for the SA2 district borders, we were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unable to find a shapefile for Victorian suburb borders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solve this, we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used an API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 obtain the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bounding box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for each suburb and then were able to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their respective SA2 districts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CAC08F-05C7-7955-FD02-A42E401778E8}"/>
              </a:ext>
            </a:extLst>
          </p:cNvPr>
          <p:cNvCxnSpPr>
            <a:cxnSpLocks/>
          </p:cNvCxnSpPr>
          <p:nvPr/>
        </p:nvCxnSpPr>
        <p:spPr>
          <a:xfrm>
            <a:off x="781958" y="2481436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Không có mô tả.">
            <a:extLst>
              <a:ext uri="{FF2B5EF4-FFF2-40B4-BE49-F238E27FC236}">
                <a16:creationId xmlns:a16="http://schemas.microsoft.com/office/drawing/2014/main" id="{D7EF946C-8965-1E2D-D7A4-E9C2FDC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09" y="973185"/>
            <a:ext cx="3865634" cy="491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5618C7-34C4-9014-A060-9DAC944D7C60}"/>
              </a:ext>
            </a:extLst>
          </p:cNvPr>
          <p:cNvSpPr txBox="1"/>
          <p:nvPr/>
        </p:nvSpPr>
        <p:spPr>
          <a:xfrm>
            <a:off x="7513865" y="2166865"/>
            <a:ext cx="86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Apsley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35628E-C266-183A-C612-837742800EE8}"/>
              </a:ext>
            </a:extLst>
          </p:cNvPr>
          <p:cNvCxnSpPr>
            <a:cxnSpLocks/>
          </p:cNvCxnSpPr>
          <p:nvPr/>
        </p:nvCxnSpPr>
        <p:spPr>
          <a:xfrm>
            <a:off x="7948308" y="2536197"/>
            <a:ext cx="0" cy="5398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79142F-1971-601F-CD38-516B765FAB29}"/>
              </a:ext>
            </a:extLst>
          </p:cNvPr>
          <p:cNvCxnSpPr>
            <a:cxnSpLocks/>
          </p:cNvCxnSpPr>
          <p:nvPr/>
        </p:nvCxnSpPr>
        <p:spPr>
          <a:xfrm flipH="1">
            <a:off x="8846375" y="1640998"/>
            <a:ext cx="203268" cy="7531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D9AA9A-983B-ED45-F4B2-6B9BEE242AD5}"/>
              </a:ext>
            </a:extLst>
          </p:cNvPr>
          <p:cNvSpPr txBox="1"/>
          <p:nvPr/>
        </p:nvSpPr>
        <p:spPr>
          <a:xfrm>
            <a:off x="8994401" y="1287216"/>
            <a:ext cx="1888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West Wimmera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385C73-C86E-E704-7C71-9663FB982DE0}"/>
              </a:ext>
            </a:extLst>
          </p:cNvPr>
          <p:cNvCxnSpPr>
            <a:cxnSpLocks/>
          </p:cNvCxnSpPr>
          <p:nvPr/>
        </p:nvCxnSpPr>
        <p:spPr>
          <a:xfrm flipH="1">
            <a:off x="8994401" y="2953727"/>
            <a:ext cx="523354" cy="574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F0990C-C121-E550-63DE-484A617F9B27}"/>
              </a:ext>
            </a:extLst>
          </p:cNvPr>
          <p:cNvSpPr txBox="1"/>
          <p:nvPr/>
        </p:nvSpPr>
        <p:spPr>
          <a:xfrm>
            <a:off x="9461906" y="2706688"/>
            <a:ext cx="120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Edenhope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BC361D-F792-5A9D-5FA2-ECE0DEAD3B21}"/>
              </a:ext>
            </a:extLst>
          </p:cNvPr>
          <p:cNvCxnSpPr>
            <a:cxnSpLocks/>
          </p:cNvCxnSpPr>
          <p:nvPr/>
        </p:nvCxnSpPr>
        <p:spPr>
          <a:xfrm flipV="1">
            <a:off x="9114300" y="4577997"/>
            <a:ext cx="706805" cy="288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F10995-18F6-1FBF-4FAD-30FF87D664D6}"/>
              </a:ext>
            </a:extLst>
          </p:cNvPr>
          <p:cNvSpPr txBox="1"/>
          <p:nvPr/>
        </p:nvSpPr>
        <p:spPr>
          <a:xfrm>
            <a:off x="8621899" y="4866668"/>
            <a:ext cx="90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Harrow</a:t>
            </a:r>
          </a:p>
        </p:txBody>
      </p:sp>
    </p:spTree>
    <p:extLst>
      <p:ext uri="{BB962C8B-B14F-4D97-AF65-F5344CB8AC3E}">
        <p14:creationId xmlns:p14="http://schemas.microsoft.com/office/powerpoint/2010/main" val="375671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2" grpId="0"/>
      <p:bldP spid="12" grpId="1"/>
      <p:bldP spid="14" grpId="0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ox">
            <a:extLst>
              <a:ext uri="{FF2B5EF4-FFF2-40B4-BE49-F238E27FC236}">
                <a16:creationId xmlns:a16="http://schemas.microsoft.com/office/drawing/2014/main" id="{8DC72BB3-E351-19CD-A1AA-B8286B26F26E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5BC61A-9934-1BB5-48FE-FB624F2EAB2C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399B3-B91C-E6B9-AD92-8A4C6CECCA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0B7D96-C337-B109-D215-633F3CAFD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box">
            <a:extLst>
              <a:ext uri="{FF2B5EF4-FFF2-40B4-BE49-F238E27FC236}">
                <a16:creationId xmlns:a16="http://schemas.microsoft.com/office/drawing/2014/main" id="{B8746854-7C75-C1E0-D681-B56974585D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54EE5-894C-7DAD-5F82-6A711633EF26}"/>
              </a:ext>
            </a:extLst>
          </p:cNvPr>
          <p:cNvSpPr/>
          <p:nvPr/>
        </p:nvSpPr>
        <p:spPr>
          <a:xfrm>
            <a:off x="0" y="838380"/>
            <a:ext cx="12192000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Our Team:</a:t>
            </a:r>
            <a:endParaRPr lang="en-AU" sz="5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F375AF-199D-2E3B-F746-0563701876C0}"/>
              </a:ext>
            </a:extLst>
          </p:cNvPr>
          <p:cNvSpPr/>
          <p:nvPr/>
        </p:nvSpPr>
        <p:spPr>
          <a:xfrm>
            <a:off x="0" y="3061756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Anh Phi Vu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8AB95-45D6-9354-4B8C-E6156A61EC46}"/>
              </a:ext>
            </a:extLst>
          </p:cNvPr>
          <p:cNvSpPr/>
          <p:nvPr/>
        </p:nvSpPr>
        <p:spPr>
          <a:xfrm>
            <a:off x="6096000" y="3061755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Chanh Thanh Tang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74386-3CD5-360B-4B16-667476F2921E}"/>
              </a:ext>
            </a:extLst>
          </p:cNvPr>
          <p:cNvSpPr/>
          <p:nvPr/>
        </p:nvSpPr>
        <p:spPr>
          <a:xfrm>
            <a:off x="0" y="4448744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Ngoc Nhu Quynh Ho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DCC31-E99F-03D7-C7DF-11380A20E170}"/>
              </a:ext>
            </a:extLst>
          </p:cNvPr>
          <p:cNvSpPr/>
          <p:nvPr/>
        </p:nvSpPr>
        <p:spPr>
          <a:xfrm>
            <a:off x="6096000" y="4448743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Duc </a:t>
            </a:r>
            <a:r>
              <a:rPr lang="en-AU" sz="2400" b="1" dirty="0" err="1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Hoan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Nguyen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2EDAB-9656-D912-5E2F-664143DB0FC6}"/>
              </a:ext>
            </a:extLst>
          </p:cNvPr>
          <p:cNvSpPr/>
          <p:nvPr/>
        </p:nvSpPr>
        <p:spPr>
          <a:xfrm>
            <a:off x="0" y="3755248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Connor Liu</a:t>
            </a:r>
          </a:p>
        </p:txBody>
      </p:sp>
    </p:spTree>
    <p:extLst>
      <p:ext uri="{BB962C8B-B14F-4D97-AF65-F5344CB8AC3E}">
        <p14:creationId xmlns:p14="http://schemas.microsoft.com/office/powerpoint/2010/main" val="290986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BB456-4F27-A07F-8165-EE775CE721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 Data – Property Type</a:t>
            </a:r>
          </a:p>
        </p:txBody>
      </p:sp>
      <p:pic>
        <p:nvPicPr>
          <p:cNvPr id="10242" name="Picture 2" descr="Không có mô tả.">
            <a:extLst>
              <a:ext uri="{FF2B5EF4-FFF2-40B4-BE49-F238E27FC236}">
                <a16:creationId xmlns:a16="http://schemas.microsoft.com/office/drawing/2014/main" id="{86F0FB84-8296-17D7-DD04-EEC3F2D34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33" y="2046632"/>
            <a:ext cx="5818533" cy="46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9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DEB576-B3FC-BABF-AB13-05669E47B9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27265" y="2808732"/>
            <a:ext cx="8657341" cy="1240534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1"/>
            <a:ext cx="462098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12844"/>
            <a:ext cx="4620984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 Data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Rental Price &amp;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591B0-F872-3B8F-E98B-2AFA0027233F}"/>
              </a:ext>
            </a:extLst>
          </p:cNvPr>
          <p:cNvSpPr/>
          <p:nvPr/>
        </p:nvSpPr>
        <p:spPr>
          <a:xfrm>
            <a:off x="5090891" y="242958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3F4DDA-EED0-F442-E82A-C9BC242AAE1A}"/>
              </a:ext>
            </a:extLst>
          </p:cNvPr>
          <p:cNvSpPr/>
          <p:nvPr/>
        </p:nvSpPr>
        <p:spPr>
          <a:xfrm>
            <a:off x="5090891" y="3608616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91CC7B-A511-CA89-45E2-0DCCF55D1890}"/>
              </a:ext>
            </a:extLst>
          </p:cNvPr>
          <p:cNvSpPr/>
          <p:nvPr/>
        </p:nvSpPr>
        <p:spPr>
          <a:xfrm>
            <a:off x="5318125" y="1146006"/>
            <a:ext cx="15557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Average Weekly Rent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BA926-853B-7716-387D-DEDBA7886EE4}"/>
              </a:ext>
            </a:extLst>
          </p:cNvPr>
          <p:cNvSpPr/>
          <p:nvPr/>
        </p:nvSpPr>
        <p:spPr>
          <a:xfrm>
            <a:off x="5318125" y="4696330"/>
            <a:ext cx="15557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 Count</a:t>
            </a:r>
          </a:p>
        </p:txBody>
      </p:sp>
      <p:pic>
        <p:nvPicPr>
          <p:cNvPr id="8" name="!!map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6B2E4E-87B7-E3AF-9F2D-953177A5F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6" t="12857" r="25804" b="31190"/>
          <a:stretch/>
        </p:blipFill>
        <p:spPr>
          <a:xfrm>
            <a:off x="7571016" y="3608616"/>
            <a:ext cx="4298549" cy="3006426"/>
          </a:xfrm>
          <a:prstGeom prst="rect">
            <a:avLst/>
          </a:prstGeom>
        </p:spPr>
      </p:pic>
      <p:pic>
        <p:nvPicPr>
          <p:cNvPr id="5" name="!!map1" descr="A screenshot of a map&#10;&#10;Description automatically generated">
            <a:extLst>
              <a:ext uri="{FF2B5EF4-FFF2-40B4-BE49-F238E27FC236}">
                <a16:creationId xmlns:a16="http://schemas.microsoft.com/office/drawing/2014/main" id="{8EFEAAA7-49A0-B19C-E13C-3C55BA16E8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6" t="12857" r="25804" b="31190"/>
          <a:stretch/>
        </p:blipFill>
        <p:spPr>
          <a:xfrm>
            <a:off x="7571016" y="242958"/>
            <a:ext cx="4298549" cy="3006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D74C25-7EF7-045E-737E-D96ACEA7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507" y="242958"/>
            <a:ext cx="3182058" cy="344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E0809D-C870-AA4F-9AA1-FF7CC641E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507" y="3608616"/>
            <a:ext cx="3182058" cy="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6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03BE4D-5D2B-2B12-3918-70F4D3E4C0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27265" y="2808732"/>
            <a:ext cx="8657341" cy="1240534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1"/>
            <a:ext cx="462098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12844"/>
            <a:ext cx="4620984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 Data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Rental Price &amp;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8459C-9097-F454-2F30-CE6517C7B7FF}"/>
              </a:ext>
            </a:extLst>
          </p:cNvPr>
          <p:cNvSpPr/>
          <p:nvPr/>
        </p:nvSpPr>
        <p:spPr>
          <a:xfrm>
            <a:off x="5090891" y="242958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58C2C-312A-4F74-5FCD-68BEFC54F450}"/>
              </a:ext>
            </a:extLst>
          </p:cNvPr>
          <p:cNvSpPr/>
          <p:nvPr/>
        </p:nvSpPr>
        <p:spPr>
          <a:xfrm>
            <a:off x="5090891" y="3608616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2B512-0367-2ED1-823E-2CF7EF252C75}"/>
              </a:ext>
            </a:extLst>
          </p:cNvPr>
          <p:cNvSpPr/>
          <p:nvPr/>
        </p:nvSpPr>
        <p:spPr>
          <a:xfrm>
            <a:off x="5318125" y="1146006"/>
            <a:ext cx="155574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Average Weekly Rent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4AF20F-C5BB-B691-2BFB-E76CBDDB24F6}"/>
              </a:ext>
            </a:extLst>
          </p:cNvPr>
          <p:cNvSpPr/>
          <p:nvPr/>
        </p:nvSpPr>
        <p:spPr>
          <a:xfrm>
            <a:off x="5318125" y="4696330"/>
            <a:ext cx="15557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Property Count</a:t>
            </a:r>
          </a:p>
        </p:txBody>
      </p:sp>
      <p:pic>
        <p:nvPicPr>
          <p:cNvPr id="14" name="!!map2" descr="A map of europe with black lines&#10;&#10;Description automatically generated">
            <a:extLst>
              <a:ext uri="{FF2B5EF4-FFF2-40B4-BE49-F238E27FC236}">
                <a16:creationId xmlns:a16="http://schemas.microsoft.com/office/drawing/2014/main" id="{9046BD56-3832-1DED-9F48-3E804E6D35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t="15833" r="17526" b="3699"/>
          <a:stretch/>
        </p:blipFill>
        <p:spPr>
          <a:xfrm>
            <a:off x="7571013" y="3619273"/>
            <a:ext cx="4298552" cy="2995770"/>
          </a:xfrm>
          <a:prstGeom prst="rect">
            <a:avLst/>
          </a:prstGeom>
        </p:spPr>
      </p:pic>
      <p:pic>
        <p:nvPicPr>
          <p:cNvPr id="12" name="!!map1" descr="A map of the world&#10;&#10;Description automatically generated">
            <a:extLst>
              <a:ext uri="{FF2B5EF4-FFF2-40B4-BE49-F238E27FC236}">
                <a16:creationId xmlns:a16="http://schemas.microsoft.com/office/drawing/2014/main" id="{4A5FD41D-1C21-A4B0-CF75-C28589352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3" t="15833" r="17463" b="3543"/>
          <a:stretch/>
        </p:blipFill>
        <p:spPr>
          <a:xfrm>
            <a:off x="7571013" y="242958"/>
            <a:ext cx="4298552" cy="2995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7EBA1-C317-82CE-71B0-AB42258C3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507" y="242958"/>
            <a:ext cx="3182058" cy="344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D9DD8-824F-4149-E177-D09B286F9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507" y="3619273"/>
            <a:ext cx="3182058" cy="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4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28433-C2E0-C5F5-7F97-FB98B2DC5A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External Data – Rental Price</a:t>
            </a:r>
          </a:p>
        </p:txBody>
      </p:sp>
      <p:pic>
        <p:nvPicPr>
          <p:cNvPr id="1030" name="Picture 6" descr="Không có mô tả.">
            <a:extLst>
              <a:ext uri="{FF2B5EF4-FFF2-40B4-BE49-F238E27FC236}">
                <a16:creationId xmlns:a16="http://schemas.microsoft.com/office/drawing/2014/main" id="{26BDE818-B1AD-63DF-B172-84D3D099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302" y="2172307"/>
            <a:ext cx="7723395" cy="44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48725D-C73D-F004-69BD-2405E61DEB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27265" y="2808732"/>
            <a:ext cx="8657341" cy="1240534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1"/>
            <a:ext cx="462098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12844"/>
            <a:ext cx="4620984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External Data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Population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591B0-F872-3B8F-E98B-2AFA0027233F}"/>
              </a:ext>
            </a:extLst>
          </p:cNvPr>
          <p:cNvSpPr/>
          <p:nvPr/>
        </p:nvSpPr>
        <p:spPr>
          <a:xfrm>
            <a:off x="5090891" y="242958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3F4DDA-EED0-F442-E82A-C9BC242AAE1A}"/>
              </a:ext>
            </a:extLst>
          </p:cNvPr>
          <p:cNvSpPr/>
          <p:nvPr/>
        </p:nvSpPr>
        <p:spPr>
          <a:xfrm>
            <a:off x="5090891" y="3608616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91CC7B-A511-CA89-45E2-0DCCF55D1890}"/>
              </a:ext>
            </a:extLst>
          </p:cNvPr>
          <p:cNvSpPr/>
          <p:nvPr/>
        </p:nvSpPr>
        <p:spPr>
          <a:xfrm>
            <a:off x="5204507" y="1284505"/>
            <a:ext cx="178298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 Population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BA926-853B-7716-387D-DEDBA7886EE4}"/>
              </a:ext>
            </a:extLst>
          </p:cNvPr>
          <p:cNvSpPr/>
          <p:nvPr/>
        </p:nvSpPr>
        <p:spPr>
          <a:xfrm>
            <a:off x="5318124" y="4695368"/>
            <a:ext cx="15557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Annual Income</a:t>
            </a:r>
          </a:p>
        </p:txBody>
      </p:sp>
      <p:pic>
        <p:nvPicPr>
          <p:cNvPr id="13" name="!!map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28D51B-636B-F334-8B27-0245DBF56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2" t="13095" r="25603" b="30834"/>
          <a:stretch/>
        </p:blipFill>
        <p:spPr>
          <a:xfrm>
            <a:off x="7571011" y="3606693"/>
            <a:ext cx="4298553" cy="3008349"/>
          </a:xfrm>
          <a:prstGeom prst="rect">
            <a:avLst/>
          </a:prstGeom>
        </p:spPr>
      </p:pic>
      <p:pic>
        <p:nvPicPr>
          <p:cNvPr id="6" name="!!map1" descr="A screenshot of a map&#10;&#10;Description automatically generated">
            <a:extLst>
              <a:ext uri="{FF2B5EF4-FFF2-40B4-BE49-F238E27FC236}">
                <a16:creationId xmlns:a16="http://schemas.microsoft.com/office/drawing/2014/main" id="{222EAC3C-A73F-E099-2A34-0733401C15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13096" r="25603" b="30833"/>
          <a:stretch/>
        </p:blipFill>
        <p:spPr>
          <a:xfrm>
            <a:off x="7571013" y="242958"/>
            <a:ext cx="4298552" cy="3008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2B9F9-59B7-7404-8604-0713762B6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506" y="242958"/>
            <a:ext cx="3182058" cy="395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905BF-0564-CC6F-EBCC-F3AA990C9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506" y="3606899"/>
            <a:ext cx="3182058" cy="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8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E48C5F-93B5-9EC6-DEFE-3936ED39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527265" y="2808732"/>
            <a:ext cx="8657341" cy="1240534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E53899DD-7671-5EC2-7D45-CF3E092D0E48}"/>
              </a:ext>
            </a:extLst>
          </p:cNvPr>
          <p:cNvSpPr/>
          <p:nvPr/>
        </p:nvSpPr>
        <p:spPr>
          <a:xfrm>
            <a:off x="2" y="1"/>
            <a:ext cx="462098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B0D8CA-05A0-13A3-53ED-521833B96445}"/>
              </a:ext>
            </a:extLst>
          </p:cNvPr>
          <p:cNvSpPr/>
          <p:nvPr/>
        </p:nvSpPr>
        <p:spPr>
          <a:xfrm>
            <a:off x="0" y="612844"/>
            <a:ext cx="4620984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External Data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Population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</a:t>
            </a:r>
          </a:p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Income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7591B0-F872-3B8F-E98B-2AFA0027233F}"/>
              </a:ext>
            </a:extLst>
          </p:cNvPr>
          <p:cNvSpPr/>
          <p:nvPr/>
        </p:nvSpPr>
        <p:spPr>
          <a:xfrm>
            <a:off x="5090891" y="242958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3F4DDA-EED0-F442-E82A-C9BC242AAE1A}"/>
              </a:ext>
            </a:extLst>
          </p:cNvPr>
          <p:cNvSpPr/>
          <p:nvPr/>
        </p:nvSpPr>
        <p:spPr>
          <a:xfrm>
            <a:off x="5090891" y="3608616"/>
            <a:ext cx="2010217" cy="30064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06F91-7C51-3C60-B6FC-CD18E6589FCA}"/>
              </a:ext>
            </a:extLst>
          </p:cNvPr>
          <p:cNvSpPr/>
          <p:nvPr/>
        </p:nvSpPr>
        <p:spPr>
          <a:xfrm>
            <a:off x="5204507" y="1328625"/>
            <a:ext cx="178298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Region Population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1ED999-D9BF-CD65-C5E0-9094DAEBB200}"/>
              </a:ext>
            </a:extLst>
          </p:cNvPr>
          <p:cNvSpPr/>
          <p:nvPr/>
        </p:nvSpPr>
        <p:spPr>
          <a:xfrm>
            <a:off x="5318124" y="4695471"/>
            <a:ext cx="155574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Annual Income</a:t>
            </a:r>
          </a:p>
        </p:txBody>
      </p:sp>
      <p:pic>
        <p:nvPicPr>
          <p:cNvPr id="6" name="!!map2" descr="A map of countries/regions with red and yellow colors&#10;&#10;Description automatically generated">
            <a:extLst>
              <a:ext uri="{FF2B5EF4-FFF2-40B4-BE49-F238E27FC236}">
                <a16:creationId xmlns:a16="http://schemas.microsoft.com/office/drawing/2014/main" id="{4867C1EE-98B8-8968-557A-0901A7C8FB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0" t="15000" r="21384" b="14018"/>
          <a:stretch/>
        </p:blipFill>
        <p:spPr>
          <a:xfrm>
            <a:off x="7571011" y="3606899"/>
            <a:ext cx="4298553" cy="3008143"/>
          </a:xfrm>
          <a:prstGeom prst="rect">
            <a:avLst/>
          </a:prstGeom>
        </p:spPr>
      </p:pic>
      <p:pic>
        <p:nvPicPr>
          <p:cNvPr id="4" name="!!map1" descr="A map of the country&#10;&#10;Description automatically generated">
            <a:extLst>
              <a:ext uri="{FF2B5EF4-FFF2-40B4-BE49-F238E27FC236}">
                <a16:creationId xmlns:a16="http://schemas.microsoft.com/office/drawing/2014/main" id="{7319234A-554E-FDCD-B596-B201A9FB9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15000" r="21384" b="14018"/>
          <a:stretch/>
        </p:blipFill>
        <p:spPr>
          <a:xfrm>
            <a:off x="7571011" y="242958"/>
            <a:ext cx="4298553" cy="300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62328-9B02-0BA9-298B-B9E416313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506" y="242958"/>
            <a:ext cx="3182058" cy="395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CDA6C-2EFC-1DF8-25BC-0BADE393B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506" y="3606899"/>
            <a:ext cx="3182058" cy="3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C2DF8-3566-F578-E446-0A01A60C8D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AA8E9-7651-3C19-6DBC-885562CC9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CDF0F163-694B-F891-11E7-7265066E0353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495398-B751-B4F2-AE16-137C7936557F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044379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FAEF5D-9F2B-9866-254A-6367314DE6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11772B52-FA39-0665-1497-EB75F63476CB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521C9E-313C-A9C1-5B1E-6F43F9CD24F0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 Introduction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16173C-F5BE-999F-6E76-B15E6E03364E}"/>
              </a:ext>
            </a:extLst>
          </p:cNvPr>
          <p:cNvGrpSpPr/>
          <p:nvPr/>
        </p:nvGrpSpPr>
        <p:grpSpPr>
          <a:xfrm>
            <a:off x="414581" y="2526281"/>
            <a:ext cx="3233378" cy="3961404"/>
            <a:chOff x="414576" y="2526282"/>
            <a:chExt cx="3233378" cy="39614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6EE9BC5-334A-7E93-B1EF-9DF93BC23FC5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502978-9BAC-58D0-0215-D80DB9090A14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9CC90-5EBA-1899-7361-4890A337460B}"/>
              </a:ext>
            </a:extLst>
          </p:cNvPr>
          <p:cNvGrpSpPr/>
          <p:nvPr/>
        </p:nvGrpSpPr>
        <p:grpSpPr>
          <a:xfrm>
            <a:off x="4479309" y="2526281"/>
            <a:ext cx="3233378" cy="3961404"/>
            <a:chOff x="414576" y="2526282"/>
            <a:chExt cx="3233378" cy="39614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2D502A-076B-0125-340A-131484356E6C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E525D6-E0F0-3BD9-3D7A-67A80AA9A3E9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61565A-7F4F-89EA-973A-F5343721B934}"/>
              </a:ext>
            </a:extLst>
          </p:cNvPr>
          <p:cNvGrpSpPr/>
          <p:nvPr/>
        </p:nvGrpSpPr>
        <p:grpSpPr>
          <a:xfrm>
            <a:off x="8544037" y="2526281"/>
            <a:ext cx="3233378" cy="3961404"/>
            <a:chOff x="414576" y="2526282"/>
            <a:chExt cx="3233378" cy="39614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BF23FB-6599-EBC5-C5BD-A30EFC7A0917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B5D7FBC-995E-79E1-EB36-83D1D5A286B3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EF91A7F-51C8-B2CE-4968-A95C58D652C2}"/>
              </a:ext>
            </a:extLst>
          </p:cNvPr>
          <p:cNvSpPr/>
          <p:nvPr/>
        </p:nvSpPr>
        <p:spPr>
          <a:xfrm>
            <a:off x="708482" y="3168155"/>
            <a:ext cx="264556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Random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Forest: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Used to predict the rental price for a specific property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F822C7-75CE-0B2F-0C64-D24C1DDDF451}"/>
              </a:ext>
            </a:extLst>
          </p:cNvPr>
          <p:cNvSpPr/>
          <p:nvPr/>
        </p:nvSpPr>
        <p:spPr>
          <a:xfrm>
            <a:off x="4773215" y="3168155"/>
            <a:ext cx="26455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Hierarchal Clustering: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Classifies groups of SA2 districts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77A85-F181-3470-9DC7-C569D47F7E6E}"/>
              </a:ext>
            </a:extLst>
          </p:cNvPr>
          <p:cNvSpPr/>
          <p:nvPr/>
        </p:nvSpPr>
        <p:spPr>
          <a:xfrm>
            <a:off x="8837947" y="3168155"/>
            <a:ext cx="264556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Linear Regression: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Uses SA2 data and group labels to create future predictions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295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0A6F02-6915-46B7-F6CB-5F2BBEC6700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34F25-6799-0262-7594-C21FF974F4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99287FE2-3B28-F852-C8C8-40299550B19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9861DB-8A70-EA0F-BFAD-D077FA02F36F}"/>
              </a:ext>
            </a:extLst>
          </p:cNvPr>
          <p:cNvSpPr/>
          <p:nvPr/>
        </p:nvSpPr>
        <p:spPr>
          <a:xfrm>
            <a:off x="6096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74AAF-D50F-83EE-7EEA-E2755ABE0A44}"/>
              </a:ext>
            </a:extLst>
          </p:cNvPr>
          <p:cNvSpPr/>
          <p:nvPr/>
        </p:nvSpPr>
        <p:spPr>
          <a:xfrm>
            <a:off x="609600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key internal and external features that influence rental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70DE7-1182-9938-5B70-17C03CD71252}"/>
              </a:ext>
            </a:extLst>
          </p:cNvPr>
          <p:cNvSpPr/>
          <p:nvPr/>
        </p:nvSpPr>
        <p:spPr>
          <a:xfrm>
            <a:off x="6096000" y="2997025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its predictions, our model was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within 8% of the actual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weekly rent price of a given property most of the time</a:t>
            </a:r>
          </a:p>
          <a:p>
            <a:pPr algn="ctr"/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Furthermore, we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extracted the features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from the model which were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most impactful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towards its predictions, as these would be the best characteristics of the property</a:t>
            </a:r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F90636-FFB6-E2AC-16E1-47D5F22B7236}"/>
              </a:ext>
            </a:extLst>
          </p:cNvPr>
          <p:cNvGrpSpPr/>
          <p:nvPr/>
        </p:nvGrpSpPr>
        <p:grpSpPr>
          <a:xfrm>
            <a:off x="6857998" y="1647057"/>
            <a:ext cx="4572000" cy="565020"/>
            <a:chOff x="6905172" y="2499597"/>
            <a:chExt cx="4572000" cy="56502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AE1EF6A-7DEB-A4DE-E877-51E9CDC6F458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4E1F45-0BE5-0842-2C47-C4F10CCF931D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4" name="Picture 13" descr="A house with many lines and text&#10;&#10;Description automatically generated with medium confidence">
            <a:extLst>
              <a:ext uri="{FF2B5EF4-FFF2-40B4-BE49-F238E27FC236}">
                <a16:creationId xmlns:a16="http://schemas.microsoft.com/office/drawing/2014/main" id="{A80D5E97-895C-D2BE-F07E-E038A1257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4" y="1306005"/>
            <a:ext cx="4245989" cy="424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8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E5581-1E13-322B-CAC7-22A73E6199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B2CD3-D902-7C65-3B78-F33D69DDA6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176E7DB8-102E-52A2-E91E-E04A753B468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78CE6-96EA-E7EE-AA7E-D040A2D8E8C9}"/>
              </a:ext>
            </a:extLst>
          </p:cNvPr>
          <p:cNvSpPr/>
          <p:nvPr/>
        </p:nvSpPr>
        <p:spPr>
          <a:xfrm>
            <a:off x="6096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510F0-5512-504F-7304-3610CF0995E0}"/>
              </a:ext>
            </a:extLst>
          </p:cNvPr>
          <p:cNvSpPr/>
          <p:nvPr/>
        </p:nvSpPr>
        <p:spPr>
          <a:xfrm>
            <a:off x="609600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key internal and external features that influence rental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65E35-D858-032A-1D09-AD588AA4CC3F}"/>
              </a:ext>
            </a:extLst>
          </p:cNvPr>
          <p:cNvSpPr/>
          <p:nvPr/>
        </p:nvSpPr>
        <p:spPr>
          <a:xfrm>
            <a:off x="6095999" y="3013501"/>
            <a:ext cx="60959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From our model, the best internal features were: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Number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bathrooms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Number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bedrooms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Whether property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is furnished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Number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parking spaces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Property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Type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(Apartment/House/Other)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CC8BCD-FB8A-E703-23A9-8ED5848B29B9}"/>
              </a:ext>
            </a:extLst>
          </p:cNvPr>
          <p:cNvGrpSpPr/>
          <p:nvPr/>
        </p:nvGrpSpPr>
        <p:grpSpPr>
          <a:xfrm>
            <a:off x="847723" y="1174846"/>
            <a:ext cx="4400550" cy="4508307"/>
            <a:chOff x="6981825" y="1174847"/>
            <a:chExt cx="4400550" cy="4508307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CFE870DF-F415-F658-AE84-C96E4DC9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825" y="1174847"/>
              <a:ext cx="1933575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57AF7BAD-822F-968C-83E7-A52225CCF4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8800" y="1174847"/>
              <a:ext cx="1933575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A53CFEDF-63CF-9ADA-76E7-18B7F32FD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825" y="3749579"/>
              <a:ext cx="1933575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3EA1DA4A-2E3F-53CF-2DD8-61AE4BCA4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8799" y="3749578"/>
              <a:ext cx="1933575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D34A24-93B9-9726-46AF-528E9D91116A}"/>
              </a:ext>
            </a:extLst>
          </p:cNvPr>
          <p:cNvGrpSpPr/>
          <p:nvPr/>
        </p:nvGrpSpPr>
        <p:grpSpPr>
          <a:xfrm>
            <a:off x="6857998" y="1647057"/>
            <a:ext cx="4572000" cy="565020"/>
            <a:chOff x="6905172" y="2499597"/>
            <a:chExt cx="4572000" cy="5650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39731D-A14C-7901-3BBD-4A820BF30390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D8E4FF9-245B-55CC-112B-03D3BE7B0DB5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9111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ox">
            <a:extLst>
              <a:ext uri="{FF2B5EF4-FFF2-40B4-BE49-F238E27FC236}">
                <a16:creationId xmlns:a16="http://schemas.microsoft.com/office/drawing/2014/main" id="{42D898EC-0528-81C9-4BE5-E5A6A7E0A216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25C8A5-E44A-8971-D4B2-090E8AE9FC8B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Project Objectives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939B43-F404-5B3F-C215-0E273F67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4168BC6-E081-AC4A-488C-15E54E33F2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EA26C1-29FA-10AD-5C70-B0ED3BEE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461C6-77D0-F526-D4CD-C4AEA6BB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541DACE1-B842-7EDB-E107-97ACC1B8C22D}"/>
              </a:ext>
            </a:extLst>
          </p:cNvPr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E9D788-83B1-9FA9-B926-07584B0B7CF5}"/>
              </a:ext>
            </a:extLst>
          </p:cNvPr>
          <p:cNvSpPr/>
          <p:nvPr/>
        </p:nvSpPr>
        <p:spPr>
          <a:xfrm>
            <a:off x="6096001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95AB-D59A-41E8-6BF0-F0910503C072}"/>
              </a:ext>
            </a:extLst>
          </p:cNvPr>
          <p:cNvSpPr/>
          <p:nvPr/>
        </p:nvSpPr>
        <p:spPr>
          <a:xfrm>
            <a:off x="6096001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key internal and external features that influence rental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0744C-EF65-F719-1393-27A14596D7E4}"/>
              </a:ext>
            </a:extLst>
          </p:cNvPr>
          <p:cNvSpPr/>
          <p:nvPr/>
        </p:nvSpPr>
        <p:spPr>
          <a:xfrm>
            <a:off x="6095998" y="2848122"/>
            <a:ext cx="609599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From our model, the best external features were: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The region’s overall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average rental price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annual income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population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crime rate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Distances to the nearest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police station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hospital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market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shopping center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CBD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9EB8B3B-4973-9231-CFC4-5404986C7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7" b="98125" l="1042" r="99792">
                        <a14:foregroundMark x1="7187" y1="2500" x2="19583" y2="2361"/>
                        <a14:foregroundMark x1="19583" y1="2361" x2="33906" y2="3194"/>
                        <a14:foregroundMark x1="33906" y1="3194" x2="58333" y2="417"/>
                        <a14:foregroundMark x1="58333" y1="417" x2="86354" y2="2361"/>
                        <a14:foregroundMark x1="67396" y1="47361" x2="70625" y2="55139"/>
                        <a14:foregroundMark x1="71875" y1="33611" x2="75104" y2="34306"/>
                        <a14:foregroundMark x1="86771" y1="57083" x2="89479" y2="55694"/>
                        <a14:foregroundMark x1="98021" y1="43194" x2="98333" y2="55278"/>
                        <a14:foregroundMark x1="5729" y1="97361" x2="60365" y2="99028"/>
                        <a14:foregroundMark x1="60365" y1="99028" x2="76875" y2="97847"/>
                        <a14:foregroundMark x1="76875" y1="97847" x2="90833" y2="98194"/>
                        <a14:foregroundMark x1="74583" y1="72778" x2="80729" y2="82778"/>
                        <a14:foregroundMark x1="97396" y1="96528" x2="99531" y2="77083"/>
                        <a14:foregroundMark x1="99531" y1="77083" x2="99167" y2="57500"/>
                        <a14:foregroundMark x1="88125" y1="1806" x2="93854" y2="1528"/>
                        <a14:foregroundMark x1="93854" y1="1528" x2="95104" y2="2083"/>
                        <a14:foregroundMark x1="98021" y1="4722" x2="99792" y2="12500"/>
                        <a14:foregroundMark x1="72188" y1="21250" x2="75729" y2="20694"/>
                        <a14:foregroundMark x1="81458" y1="12500" x2="83854" y2="15694"/>
                        <a14:foregroundMark x1="85000" y1="18611" x2="86771" y2="22778"/>
                        <a14:foregroundMark x1="87708" y1="25000" x2="86615" y2="34306"/>
                        <a14:foregroundMark x1="86615" y1="34306" x2="83750" y2="41806"/>
                        <a14:foregroundMark x1="74479" y1="60833" x2="80938" y2="49167"/>
                        <a14:foregroundMark x1="64896" y1="42778" x2="61979" y2="28472"/>
                        <a14:foregroundMark x1="61563" y1="20556" x2="66042" y2="13750"/>
                        <a14:foregroundMark x1="36146" y1="6667" x2="38958" y2="12500"/>
                        <a14:foregroundMark x1="41042" y1="14444" x2="43125" y2="19028"/>
                        <a14:foregroundMark x1="46146" y1="24583" x2="46563" y2="29722"/>
                        <a14:foregroundMark x1="47083" y1="34306" x2="49479" y2="37917"/>
                        <a14:foregroundMark x1="43750" y1="53889" x2="48750" y2="46944"/>
                        <a14:foregroundMark x1="46250" y1="59167" x2="50000" y2="58194"/>
                        <a14:foregroundMark x1="55937" y1="55833" x2="59375" y2="51250"/>
                        <a14:foregroundMark x1="41458" y1="59028" x2="36250" y2="58194"/>
                        <a14:foregroundMark x1="36042" y1="59583" x2="29479" y2="64583"/>
                        <a14:foregroundMark x1="29479" y1="64583" x2="28854" y2="65694"/>
                        <a14:foregroundMark x1="33333" y1="64167" x2="37292" y2="67222"/>
                        <a14:foregroundMark x1="51354" y1="70278" x2="52396" y2="73889"/>
                        <a14:foregroundMark x1="53646" y1="77917" x2="57083" y2="78333"/>
                        <a14:foregroundMark x1="62604" y1="82639" x2="65521" y2="82778"/>
                        <a14:foregroundMark x1="25729" y1="82222" x2="28229" y2="85139"/>
                        <a14:foregroundMark x1="25104" y1="78194" x2="25729" y2="71181"/>
                        <a14:foregroundMark x1="25729" y1="71181" x2="25833" y2="71111"/>
                        <a14:foregroundMark x1="17813" y1="68889" x2="21146" y2="69444"/>
                        <a14:foregroundMark x1="18438" y1="55972" x2="19271" y2="60278"/>
                        <a14:foregroundMark x1="16354" y1="54028" x2="9583" y2="52639"/>
                        <a14:foregroundMark x1="3144" y1="5663" x2="1354" y2="9861"/>
                        <a14:foregroundMark x1="1354" y1="9861" x2="1354" y2="9861"/>
                        <a14:foregroundMark x1="1458" y1="13750" x2="1042" y2="88472"/>
                        <a14:foregroundMark x1="1042" y1="88472" x2="2292" y2="95556"/>
                        <a14:foregroundMark x1="11979" y1="29722" x2="14896" y2="27917"/>
                        <a14:foregroundMark x1="97917" y1="14306" x2="98438" y2="20278"/>
                        <a14:foregroundMark x1="98542" y1="23472" x2="98438" y2="38472"/>
                        <a14:backgroundMark x1="53542" y1="50417" x2="56198" y2="29236"/>
                        <a14:backgroundMark x1="56198" y1="29236" x2="51771" y2="14444"/>
                        <a14:backgroundMark x1="51771" y1="14444" x2="60052" y2="7500"/>
                        <a14:backgroundMark x1="60052" y1="7500" x2="75938" y2="6528"/>
                        <a14:backgroundMark x1="75938" y1="6528" x2="84115" y2="8333"/>
                        <a14:backgroundMark x1="84115" y1="8333" x2="90521" y2="21111"/>
                        <a14:backgroundMark x1="90521" y1="21111" x2="92135" y2="34028"/>
                        <a14:backgroundMark x1="92135" y1="34028" x2="89948" y2="44167"/>
                        <a14:backgroundMark x1="89948" y1="44167" x2="82188" y2="54028"/>
                        <a14:backgroundMark x1="5625" y1="12500" x2="13542" y2="10833"/>
                        <a14:backgroundMark x1="34896" y1="23194" x2="34688" y2="37222"/>
                        <a14:backgroundMark x1="58646" y1="69722" x2="63333" y2="71389"/>
                        <a14:backgroundMark x1="70000" y1="41111" x2="71979" y2="44861"/>
                        <a14:backgroundMark x1="73229" y1="27639" x2="74479" y2="29583"/>
                        <a14:backgroundMark x1="89167" y1="78056" x2="89167" y2="78056"/>
                        <a14:backgroundMark x1="87188" y1="68750" x2="86667" y2="73750"/>
                        <a14:backgroundMark x1="52604" y1="90417" x2="44583" y2="85000"/>
                        <a14:backgroundMark x1="15521" y1="87500" x2="8854" y2="78333"/>
                        <a14:backgroundMark x1="8333" y1="45417" x2="10208" y2="37778"/>
                        <a14:backgroundMark x1="417" y1="2639" x2="1250" y2="1528"/>
                        <a14:backgroundMark x1="3438" y1="5556" x2="3438" y2="5556"/>
                        <a14:backgroundMark x1="3646" y1="6111" x2="3125" y2="5556"/>
                        <a14:backgroundMark x1="3229" y1="6111" x2="3958" y2="5000"/>
                        <a14:backgroundMark x1="98646" y1="1111" x2="99583" y2="1250"/>
                        <a14:backgroundMark x1="313" y1="98333" x2="1146" y2="99306"/>
                        <a14:backgroundMark x1="27083" y1="53194" x2="33854" y2="38056"/>
                        <a14:backgroundMark x1="60729" y1="65556" x2="67500" y2="64167"/>
                        <a14:backgroundMark x1="85625" y1="68889" x2="88021" y2="74167"/>
                        <a14:backgroundMark x1="99271" y1="98750" x2="99271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9" y="2064319"/>
            <a:ext cx="4747142" cy="356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20DA6C0-539F-E94D-05AB-81E854A69A16}"/>
              </a:ext>
            </a:extLst>
          </p:cNvPr>
          <p:cNvGrpSpPr/>
          <p:nvPr/>
        </p:nvGrpSpPr>
        <p:grpSpPr>
          <a:xfrm>
            <a:off x="6857998" y="1647057"/>
            <a:ext cx="4572000" cy="565020"/>
            <a:chOff x="6905172" y="2499597"/>
            <a:chExt cx="4572000" cy="5650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BD969D-DAAB-A63E-5F8F-A1B78F309266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6BD6F7-35AD-5E74-A3D5-D7FC6172597E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16793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A7F4852-3026-59B9-6F71-FB847F7125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0F9C4E5-C7E4-B920-3877-8F0A5C0BEF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6" name="!!box">
            <a:extLst>
              <a:ext uri="{FF2B5EF4-FFF2-40B4-BE49-F238E27FC236}">
                <a16:creationId xmlns:a16="http://schemas.microsoft.com/office/drawing/2014/main" id="{DDF55766-3DD9-F2A1-68CE-5510695C8F3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8B3975-71E0-A1FF-B5B8-E46342063472}"/>
              </a:ext>
            </a:extLst>
          </p:cNvPr>
          <p:cNvSpPr/>
          <p:nvPr/>
        </p:nvSpPr>
        <p:spPr>
          <a:xfrm>
            <a:off x="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ECCE9-2010-4B51-DD38-870E2F866388}"/>
              </a:ext>
            </a:extLst>
          </p:cNvPr>
          <p:cNvSpPr/>
          <p:nvPr/>
        </p:nvSpPr>
        <p:spPr>
          <a:xfrm>
            <a:off x="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the top 10 regions with the highest predicted growth rates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C93FD8-C509-770E-E99E-D571EF7C3158}"/>
              </a:ext>
            </a:extLst>
          </p:cNvPr>
          <p:cNvSpPr/>
          <p:nvPr/>
        </p:nvSpPr>
        <p:spPr>
          <a:xfrm>
            <a:off x="-1" y="3013501"/>
            <a:ext cx="60959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Using our CGI, the top 10 regions are: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067F3-EB36-9CA3-04EE-E892EB2F6BF1}"/>
              </a:ext>
            </a:extLst>
          </p:cNvPr>
          <p:cNvSpPr/>
          <p:nvPr/>
        </p:nvSpPr>
        <p:spPr>
          <a:xfrm>
            <a:off x="-1" y="3756987"/>
            <a:ext cx="304799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 Melbourne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South Yarra – South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East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Fitzroy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- West</a:t>
            </a:r>
            <a:endParaRPr lang="en-US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0A2967-FE5F-D983-E931-77F350BFC84B}"/>
              </a:ext>
            </a:extLst>
          </p:cNvPr>
          <p:cNvSpPr/>
          <p:nvPr/>
        </p:nvSpPr>
        <p:spPr>
          <a:xfrm>
            <a:off x="3047997" y="3756987"/>
            <a:ext cx="304799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Southbank – East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Collingwood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South Yarra – West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South Melbourne</a:t>
            </a:r>
          </a:p>
          <a:p>
            <a:pPr algn="ctr"/>
            <a:r>
              <a:rPr lang="en-AU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Southbank (West) – South Wharf</a:t>
            </a:r>
            <a:endParaRPr lang="en-US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A88F56-7D79-05FC-2D39-323812498AC6}"/>
              </a:ext>
            </a:extLst>
          </p:cNvPr>
          <p:cNvSpPr/>
          <p:nvPr/>
        </p:nvSpPr>
        <p:spPr>
          <a:xfrm>
            <a:off x="-3" y="5657670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All high growth rate regions are in the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inner metropolitan area and the CBD.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1503F52-4888-42D8-F0F9-D57F9F1F3114}"/>
              </a:ext>
            </a:extLst>
          </p:cNvPr>
          <p:cNvCxnSpPr>
            <a:cxnSpLocks/>
          </p:cNvCxnSpPr>
          <p:nvPr/>
        </p:nvCxnSpPr>
        <p:spPr>
          <a:xfrm>
            <a:off x="781958" y="163919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248E807-018B-ADBE-FA10-27771DE5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25" y="1676337"/>
            <a:ext cx="5468938" cy="35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5CF121B-0825-8C4C-9729-0701C48BB31F}"/>
              </a:ext>
            </a:extLst>
          </p:cNvPr>
          <p:cNvCxnSpPr>
            <a:cxnSpLocks/>
          </p:cNvCxnSpPr>
          <p:nvPr/>
        </p:nvCxnSpPr>
        <p:spPr>
          <a:xfrm>
            <a:off x="7677150" y="4111766"/>
            <a:ext cx="308783" cy="211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D52563-92C7-241F-89FE-EFCA0EBD1603}"/>
              </a:ext>
            </a:extLst>
          </p:cNvPr>
          <p:cNvSpPr txBox="1"/>
          <p:nvPr/>
        </p:nvSpPr>
        <p:spPr>
          <a:xfrm>
            <a:off x="6783519" y="3875754"/>
            <a:ext cx="15242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Port Melbourne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7B4BA8-D439-0374-21E4-28ED1C44EF07}"/>
              </a:ext>
            </a:extLst>
          </p:cNvPr>
          <p:cNvCxnSpPr>
            <a:cxnSpLocks/>
          </p:cNvCxnSpPr>
          <p:nvPr/>
        </p:nvCxnSpPr>
        <p:spPr>
          <a:xfrm flipH="1" flipV="1">
            <a:off x="10171702" y="4634150"/>
            <a:ext cx="245761" cy="79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0D9319-B0D4-92A2-947A-6333A409476A}"/>
              </a:ext>
            </a:extLst>
          </p:cNvPr>
          <p:cNvSpPr txBox="1"/>
          <p:nvPr/>
        </p:nvSpPr>
        <p:spPr>
          <a:xfrm>
            <a:off x="10417463" y="4575004"/>
            <a:ext cx="14143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South Yarra - South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C2259D-F41F-8CA4-D79F-185565C456B4}"/>
              </a:ext>
            </a:extLst>
          </p:cNvPr>
          <p:cNvCxnSpPr>
            <a:cxnSpLocks/>
          </p:cNvCxnSpPr>
          <p:nvPr/>
        </p:nvCxnSpPr>
        <p:spPr>
          <a:xfrm flipH="1" flipV="1">
            <a:off x="9261930" y="3291987"/>
            <a:ext cx="805995" cy="81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21B392-2117-71AA-D70F-D3671F829DCB}"/>
              </a:ext>
            </a:extLst>
          </p:cNvPr>
          <p:cNvSpPr txBox="1"/>
          <p:nvPr/>
        </p:nvSpPr>
        <p:spPr>
          <a:xfrm>
            <a:off x="10067925" y="3244333"/>
            <a:ext cx="1590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Melbourne CBD - East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4B63BB-C642-51B8-F836-4EE3C9B6E396}"/>
              </a:ext>
            </a:extLst>
          </p:cNvPr>
          <p:cNvCxnSpPr>
            <a:cxnSpLocks/>
          </p:cNvCxnSpPr>
          <p:nvPr/>
        </p:nvCxnSpPr>
        <p:spPr>
          <a:xfrm flipH="1" flipV="1">
            <a:off x="9903342" y="2809120"/>
            <a:ext cx="536720" cy="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FF79C3-41D4-1320-C8B7-0B09384DD07D}"/>
              </a:ext>
            </a:extLst>
          </p:cNvPr>
          <p:cNvSpPr txBox="1"/>
          <p:nvPr/>
        </p:nvSpPr>
        <p:spPr>
          <a:xfrm>
            <a:off x="10459139" y="2754123"/>
            <a:ext cx="11439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Collingwood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71059D-9C54-9605-50BB-300F0D0E463C}"/>
              </a:ext>
            </a:extLst>
          </p:cNvPr>
          <p:cNvCxnSpPr>
            <a:cxnSpLocks/>
          </p:cNvCxnSpPr>
          <p:nvPr/>
        </p:nvCxnSpPr>
        <p:spPr>
          <a:xfrm>
            <a:off x="8135287" y="3013501"/>
            <a:ext cx="548169" cy="345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0E9A8F1-5C67-2394-8E93-8B5110238A72}"/>
              </a:ext>
            </a:extLst>
          </p:cNvPr>
          <p:cNvSpPr txBox="1"/>
          <p:nvPr/>
        </p:nvSpPr>
        <p:spPr>
          <a:xfrm>
            <a:off x="7192491" y="2755552"/>
            <a:ext cx="166646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Melbourne CBD - West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2553BFD-B7E7-829A-1A71-C6AD52A43A58}"/>
              </a:ext>
            </a:extLst>
          </p:cNvPr>
          <p:cNvCxnSpPr>
            <a:cxnSpLocks/>
          </p:cNvCxnSpPr>
          <p:nvPr/>
        </p:nvCxnSpPr>
        <p:spPr>
          <a:xfrm flipH="1" flipV="1">
            <a:off x="9163319" y="3808595"/>
            <a:ext cx="501608" cy="22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1F4F74-895F-E96E-D960-34EA7E8E2C53}"/>
              </a:ext>
            </a:extLst>
          </p:cNvPr>
          <p:cNvSpPr txBox="1"/>
          <p:nvPr/>
        </p:nvSpPr>
        <p:spPr>
          <a:xfrm>
            <a:off x="9644949" y="3691023"/>
            <a:ext cx="1590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Southbank - East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2E2A8D-8D4E-E1F9-1261-5CEBD861175D}"/>
              </a:ext>
            </a:extLst>
          </p:cNvPr>
          <p:cNvCxnSpPr>
            <a:cxnSpLocks/>
          </p:cNvCxnSpPr>
          <p:nvPr/>
        </p:nvCxnSpPr>
        <p:spPr>
          <a:xfrm>
            <a:off x="8782326" y="2403385"/>
            <a:ext cx="639868" cy="259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FD1767-3184-C3EC-A893-8233A783A7E9}"/>
              </a:ext>
            </a:extLst>
          </p:cNvPr>
          <p:cNvSpPr txBox="1"/>
          <p:nvPr/>
        </p:nvSpPr>
        <p:spPr>
          <a:xfrm>
            <a:off x="8307772" y="2136872"/>
            <a:ext cx="7513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Fitzroy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13237E-F370-B831-E084-941FCAE913D5}"/>
              </a:ext>
            </a:extLst>
          </p:cNvPr>
          <p:cNvCxnSpPr>
            <a:cxnSpLocks/>
          </p:cNvCxnSpPr>
          <p:nvPr/>
        </p:nvCxnSpPr>
        <p:spPr>
          <a:xfrm flipH="1" flipV="1">
            <a:off x="9664927" y="4448175"/>
            <a:ext cx="214134" cy="3992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CCB5C07-8C90-8DA2-359D-5B1D942C6FD0}"/>
              </a:ext>
            </a:extLst>
          </p:cNvPr>
          <p:cNvSpPr txBox="1"/>
          <p:nvPr/>
        </p:nvSpPr>
        <p:spPr>
          <a:xfrm>
            <a:off x="9664927" y="4874996"/>
            <a:ext cx="14143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South Yarra - West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790844-2732-CC9C-7EB2-5E7A3E4673AA}"/>
              </a:ext>
            </a:extLst>
          </p:cNvPr>
          <p:cNvCxnSpPr>
            <a:cxnSpLocks/>
          </p:cNvCxnSpPr>
          <p:nvPr/>
        </p:nvCxnSpPr>
        <p:spPr>
          <a:xfrm flipV="1">
            <a:off x="8887554" y="4248150"/>
            <a:ext cx="0" cy="479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91DE11-F6BD-3748-962D-72C75434A938}"/>
              </a:ext>
            </a:extLst>
          </p:cNvPr>
          <p:cNvSpPr txBox="1"/>
          <p:nvPr/>
        </p:nvSpPr>
        <p:spPr>
          <a:xfrm>
            <a:off x="8213744" y="4753652"/>
            <a:ext cx="146278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South Melbourne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AAC9CA-6BF4-089B-6D25-3A244FD1327B}"/>
              </a:ext>
            </a:extLst>
          </p:cNvPr>
          <p:cNvCxnSpPr>
            <a:cxnSpLocks/>
          </p:cNvCxnSpPr>
          <p:nvPr/>
        </p:nvCxnSpPr>
        <p:spPr>
          <a:xfrm>
            <a:off x="7932839" y="3598755"/>
            <a:ext cx="750617" cy="15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CB32211-9FDD-18E3-BA7C-24311173AA80}"/>
              </a:ext>
            </a:extLst>
          </p:cNvPr>
          <p:cNvSpPr txBox="1"/>
          <p:nvPr/>
        </p:nvSpPr>
        <p:spPr>
          <a:xfrm>
            <a:off x="6674472" y="3369130"/>
            <a:ext cx="15902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Southbank - West</a:t>
            </a:r>
          </a:p>
        </p:txBody>
      </p:sp>
    </p:spTree>
    <p:extLst>
      <p:ext uri="{BB962C8B-B14F-4D97-AF65-F5344CB8AC3E}">
        <p14:creationId xmlns:p14="http://schemas.microsoft.com/office/powerpoint/2010/main" val="259494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/>
      <p:bldP spid="11" grpId="1"/>
      <p:bldP spid="13" grpId="0"/>
      <p:bldP spid="13" grpId="1"/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8" grpId="0"/>
      <p:bldP spid="28" grpId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BD06D58-79D2-06D8-1849-AB2F39407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36" y="1568713"/>
            <a:ext cx="5448345" cy="332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86527F-9B02-9586-1275-35637A9A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4" y="-504811"/>
            <a:ext cx="11997968" cy="1719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E3DE46-FE16-2EFA-00FF-8B4AA42B73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99287FE2-3B28-F852-C8C8-40299550B19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9861DB-8A70-EA0F-BFAD-D077FA02F36F}"/>
              </a:ext>
            </a:extLst>
          </p:cNvPr>
          <p:cNvSpPr/>
          <p:nvPr/>
        </p:nvSpPr>
        <p:spPr>
          <a:xfrm>
            <a:off x="6096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74AAF-D50F-83EE-7EEA-E2755ABE0A44}"/>
              </a:ext>
            </a:extLst>
          </p:cNvPr>
          <p:cNvSpPr/>
          <p:nvPr/>
        </p:nvSpPr>
        <p:spPr>
          <a:xfrm>
            <a:off x="609600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Determine the most liveable and affordable 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70DE7-1182-9938-5B70-17C03CD71252}"/>
              </a:ext>
            </a:extLst>
          </p:cNvPr>
          <p:cNvSpPr/>
          <p:nvPr/>
        </p:nvSpPr>
        <p:spPr>
          <a:xfrm>
            <a:off x="6096001" y="2698357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Based on our definitions, top 3 regions by affordability are: 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A6DFC1-137B-6BE6-0BE7-2031DAC9A2BA}"/>
              </a:ext>
            </a:extLst>
          </p:cNvPr>
          <p:cNvSpPr/>
          <p:nvPr/>
        </p:nvSpPr>
        <p:spPr>
          <a:xfrm>
            <a:off x="7403687" y="3812490"/>
            <a:ext cx="34806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Alphington – Fairfield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Prahan – Windsor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Seddon - Kingsville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8EE1A-3870-A3C1-CBBB-C5C890E1390C}"/>
              </a:ext>
            </a:extLst>
          </p:cNvPr>
          <p:cNvSpPr/>
          <p:nvPr/>
        </p:nvSpPr>
        <p:spPr>
          <a:xfrm>
            <a:off x="6096001" y="5300502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By our metrics, the most affordable regions are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the outer metropolitan area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C04E0D-3585-5D7C-C512-EAE58F4D483C}"/>
              </a:ext>
            </a:extLst>
          </p:cNvPr>
          <p:cNvGrpSpPr/>
          <p:nvPr/>
        </p:nvGrpSpPr>
        <p:grpSpPr>
          <a:xfrm>
            <a:off x="6857998" y="1647057"/>
            <a:ext cx="4572000" cy="565020"/>
            <a:chOff x="6905172" y="2499597"/>
            <a:chExt cx="4572000" cy="5650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31CCCC-8ED1-ACD7-99AA-48AE0471B062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55D9FD-5305-0C1F-090B-C260DC4C147E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D9C65-8DE4-22B8-4F3E-3D082AB01542}"/>
              </a:ext>
            </a:extLst>
          </p:cNvPr>
          <p:cNvCxnSpPr>
            <a:cxnSpLocks/>
          </p:cNvCxnSpPr>
          <p:nvPr/>
        </p:nvCxnSpPr>
        <p:spPr>
          <a:xfrm flipV="1">
            <a:off x="1922265" y="3203218"/>
            <a:ext cx="304800" cy="620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4153DC2-E271-922D-A791-91136CB433B8}"/>
              </a:ext>
            </a:extLst>
          </p:cNvPr>
          <p:cNvSpPr txBox="1"/>
          <p:nvPr/>
        </p:nvSpPr>
        <p:spPr>
          <a:xfrm>
            <a:off x="738861" y="3812490"/>
            <a:ext cx="201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Seddon - Kingsville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4B4903-2095-8AFF-810C-826CC76277E9}"/>
              </a:ext>
            </a:extLst>
          </p:cNvPr>
          <p:cNvCxnSpPr>
            <a:cxnSpLocks/>
          </p:cNvCxnSpPr>
          <p:nvPr/>
        </p:nvCxnSpPr>
        <p:spPr>
          <a:xfrm>
            <a:off x="2527783" y="2423009"/>
            <a:ext cx="946003" cy="359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B96ED8-B51F-B6F6-9270-2F3F8C95EA03}"/>
              </a:ext>
            </a:extLst>
          </p:cNvPr>
          <p:cNvSpPr txBox="1"/>
          <p:nvPr/>
        </p:nvSpPr>
        <p:spPr>
          <a:xfrm>
            <a:off x="738861" y="2153358"/>
            <a:ext cx="306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Alphington - Fairfield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D7621A-B7C1-4762-682E-B92E77C94C6F}"/>
              </a:ext>
            </a:extLst>
          </p:cNvPr>
          <p:cNvCxnSpPr>
            <a:cxnSpLocks/>
          </p:cNvCxnSpPr>
          <p:nvPr/>
        </p:nvCxnSpPr>
        <p:spPr>
          <a:xfrm flipH="1" flipV="1">
            <a:off x="3234256" y="3659529"/>
            <a:ext cx="352425" cy="448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D1E67AD-387D-8DE7-6767-EFFD1D3387D8}"/>
              </a:ext>
            </a:extLst>
          </p:cNvPr>
          <p:cNvSpPr txBox="1"/>
          <p:nvPr/>
        </p:nvSpPr>
        <p:spPr>
          <a:xfrm>
            <a:off x="2935987" y="4107967"/>
            <a:ext cx="199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Prahran - Windsor</a:t>
            </a:r>
          </a:p>
        </p:txBody>
      </p:sp>
    </p:spTree>
    <p:extLst>
      <p:ext uri="{BB962C8B-B14F-4D97-AF65-F5344CB8AC3E}">
        <p14:creationId xmlns:p14="http://schemas.microsoft.com/office/powerpoint/2010/main" val="311792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00BD2F79-0C97-B23E-C0C0-75C176708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1" y="1596695"/>
            <a:ext cx="5674500" cy="38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E5E3E-0E2F-6D08-4DF1-1C7BC4FA4C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ACA327-B884-55CE-5988-537022FAE4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99287FE2-3B28-F852-C8C8-40299550B19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9861DB-8A70-EA0F-BFAD-D077FA02F36F}"/>
              </a:ext>
            </a:extLst>
          </p:cNvPr>
          <p:cNvSpPr/>
          <p:nvPr/>
        </p:nvSpPr>
        <p:spPr>
          <a:xfrm>
            <a:off x="6096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174AAF-D50F-83EE-7EEA-E2755ABE0A44}"/>
              </a:ext>
            </a:extLst>
          </p:cNvPr>
          <p:cNvSpPr/>
          <p:nvPr/>
        </p:nvSpPr>
        <p:spPr>
          <a:xfrm>
            <a:off x="609600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Determine the most liveable and affordable 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570DE7-1182-9938-5B70-17C03CD71252}"/>
              </a:ext>
            </a:extLst>
          </p:cNvPr>
          <p:cNvSpPr/>
          <p:nvPr/>
        </p:nvSpPr>
        <p:spPr>
          <a:xfrm>
            <a:off x="6096001" y="2698357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Based on our definitions, top 3 regions by liveability are: 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E27130-A2AB-3629-77EA-1A9CFE2C8EC8}"/>
              </a:ext>
            </a:extLst>
          </p:cNvPr>
          <p:cNvSpPr/>
          <p:nvPr/>
        </p:nvSpPr>
        <p:spPr>
          <a:xfrm>
            <a:off x="7239000" y="3738380"/>
            <a:ext cx="380999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North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West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East 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8EE1A-3870-A3C1-CBBB-C5C890E1390C}"/>
              </a:ext>
            </a:extLst>
          </p:cNvPr>
          <p:cNvSpPr/>
          <p:nvPr/>
        </p:nvSpPr>
        <p:spPr>
          <a:xfrm>
            <a:off x="6096001" y="532802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By our metrics, the most liveable regions are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the Melbourne CBD.</a:t>
            </a:r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C04E0D-3585-5D7C-C512-EAE58F4D483C}"/>
              </a:ext>
            </a:extLst>
          </p:cNvPr>
          <p:cNvGrpSpPr/>
          <p:nvPr/>
        </p:nvGrpSpPr>
        <p:grpSpPr>
          <a:xfrm>
            <a:off x="6857998" y="1647057"/>
            <a:ext cx="4572000" cy="565020"/>
            <a:chOff x="6905172" y="2499597"/>
            <a:chExt cx="4572000" cy="5650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31CCCC-8ED1-ACD7-99AA-48AE0471B062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D55D9FD-5305-0C1F-090B-C260DC4C147E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553579-B839-F328-DF15-1EB1C08B289A}"/>
              </a:ext>
            </a:extLst>
          </p:cNvPr>
          <p:cNvCxnSpPr>
            <a:cxnSpLocks/>
          </p:cNvCxnSpPr>
          <p:nvPr/>
        </p:nvCxnSpPr>
        <p:spPr>
          <a:xfrm flipH="1" flipV="1">
            <a:off x="3060674" y="2944003"/>
            <a:ext cx="706256" cy="384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5FDD1D4-8CD4-53E3-D926-E0760388BE36}"/>
              </a:ext>
            </a:extLst>
          </p:cNvPr>
          <p:cNvSpPr txBox="1"/>
          <p:nvPr/>
        </p:nvSpPr>
        <p:spPr>
          <a:xfrm>
            <a:off x="3540236" y="3268205"/>
            <a:ext cx="27596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East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378FE2-DC38-3443-ACFA-FC72E35D0905}"/>
              </a:ext>
            </a:extLst>
          </p:cNvPr>
          <p:cNvCxnSpPr>
            <a:cxnSpLocks/>
          </p:cNvCxnSpPr>
          <p:nvPr/>
        </p:nvCxnSpPr>
        <p:spPr>
          <a:xfrm flipV="1">
            <a:off x="2177288" y="3179629"/>
            <a:ext cx="475606" cy="558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F0FF5B-5621-EE98-0989-F86629A27142}"/>
              </a:ext>
            </a:extLst>
          </p:cNvPr>
          <p:cNvSpPr txBox="1"/>
          <p:nvPr/>
        </p:nvSpPr>
        <p:spPr>
          <a:xfrm>
            <a:off x="1066658" y="3764055"/>
            <a:ext cx="245060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West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A7D0D2-C429-63B9-6E4C-3A4A4B99D799}"/>
              </a:ext>
            </a:extLst>
          </p:cNvPr>
          <p:cNvCxnSpPr>
            <a:cxnSpLocks/>
          </p:cNvCxnSpPr>
          <p:nvPr/>
        </p:nvCxnSpPr>
        <p:spPr>
          <a:xfrm>
            <a:off x="1889686" y="2237885"/>
            <a:ext cx="804548" cy="537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227E1E9-7548-4EB4-6C17-3E619392DCBD}"/>
              </a:ext>
            </a:extLst>
          </p:cNvPr>
          <p:cNvSpPr txBox="1"/>
          <p:nvPr/>
        </p:nvSpPr>
        <p:spPr>
          <a:xfrm>
            <a:off x="892081" y="1884286"/>
            <a:ext cx="25704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North</a:t>
            </a:r>
          </a:p>
        </p:txBody>
      </p:sp>
    </p:spTree>
    <p:extLst>
      <p:ext uri="{BB962C8B-B14F-4D97-AF65-F5344CB8AC3E}">
        <p14:creationId xmlns:p14="http://schemas.microsoft.com/office/powerpoint/2010/main" val="111426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ox">
            <a:extLst>
              <a:ext uri="{FF2B5EF4-FFF2-40B4-BE49-F238E27FC236}">
                <a16:creationId xmlns:a16="http://schemas.microsoft.com/office/drawing/2014/main" id="{A6859659-79DE-2E93-FBCD-BA2E94E89984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215548-24A2-CE6C-F720-969C5357FB5C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8F65D-7507-B106-77DD-605045EF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D3BF7A-8DA7-3121-4E33-A50E8BB060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3" name="!!box">
            <a:extLst>
              <a:ext uri="{FF2B5EF4-FFF2-40B4-BE49-F238E27FC236}">
                <a16:creationId xmlns:a16="http://schemas.microsoft.com/office/drawing/2014/main" id="{1D468A35-703A-66D2-7430-03249EA2F0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65795-9CD1-3853-F4A8-3A4C98435A5B}"/>
              </a:ext>
            </a:extLst>
          </p:cNvPr>
          <p:cNvSpPr/>
          <p:nvPr/>
        </p:nvSpPr>
        <p:spPr>
          <a:xfrm>
            <a:off x="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Investors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0C893-E0F1-42F2-0D7B-5AF716A3DDC9}"/>
              </a:ext>
            </a:extLst>
          </p:cNvPr>
          <p:cNvSpPr/>
          <p:nvPr/>
        </p:nvSpPr>
        <p:spPr>
          <a:xfrm>
            <a:off x="-76519" y="2498802"/>
            <a:ext cx="621511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Focus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on investing on properties in regions where the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rental price growth rate is high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Top 3 regions by rental price growth:</a:t>
            </a:r>
          </a:p>
          <a:p>
            <a:pPr algn="ctr"/>
            <a:r>
              <a:rPr lang="en-AU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Buloke, Gannawarra, Ballarat</a:t>
            </a: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Growth by 2026:</a:t>
            </a:r>
          </a:p>
          <a:p>
            <a:pPr algn="ctr"/>
            <a:r>
              <a:rPr lang="en-AU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36.1%, 29.4%, 25.2%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B2B909-5237-7956-9EA9-F01472EB4DC6}"/>
              </a:ext>
            </a:extLst>
          </p:cNvPr>
          <p:cNvCxnSpPr>
            <a:cxnSpLocks/>
          </p:cNvCxnSpPr>
          <p:nvPr/>
        </p:nvCxnSpPr>
        <p:spPr>
          <a:xfrm>
            <a:off x="781958" y="163919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Không có mô tả.">
            <a:extLst>
              <a:ext uri="{FF2B5EF4-FFF2-40B4-BE49-F238E27FC236}">
                <a16:creationId xmlns:a16="http://schemas.microsoft.com/office/drawing/2014/main" id="{40CC29B4-A967-774B-63E3-D766BA0CC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589" y="1992847"/>
            <a:ext cx="5148291" cy="3656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1F06212-84A1-25A7-A825-75C3E261937E}"/>
              </a:ext>
            </a:extLst>
          </p:cNvPr>
          <p:cNvCxnSpPr>
            <a:cxnSpLocks/>
          </p:cNvCxnSpPr>
          <p:nvPr/>
        </p:nvCxnSpPr>
        <p:spPr>
          <a:xfrm flipV="1">
            <a:off x="7766679" y="2986757"/>
            <a:ext cx="304800" cy="6204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3F23FC-7174-84F5-571D-EA6FDC396385}"/>
              </a:ext>
            </a:extLst>
          </p:cNvPr>
          <p:cNvSpPr txBox="1"/>
          <p:nvPr/>
        </p:nvSpPr>
        <p:spPr>
          <a:xfrm>
            <a:off x="7475603" y="3588752"/>
            <a:ext cx="88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Buloke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3F650C6-5CF9-F6A9-F0BA-830D79C56C33}"/>
              </a:ext>
            </a:extLst>
          </p:cNvPr>
          <p:cNvCxnSpPr>
            <a:cxnSpLocks/>
          </p:cNvCxnSpPr>
          <p:nvPr/>
        </p:nvCxnSpPr>
        <p:spPr>
          <a:xfrm flipH="1" flipV="1">
            <a:off x="9089517" y="2610782"/>
            <a:ext cx="942522" cy="2420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CD83ED-A027-A3A7-A3B9-9DAFFE3B1778}"/>
              </a:ext>
            </a:extLst>
          </p:cNvPr>
          <p:cNvSpPr txBox="1"/>
          <p:nvPr/>
        </p:nvSpPr>
        <p:spPr>
          <a:xfrm>
            <a:off x="9523368" y="2771660"/>
            <a:ext cx="224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Gannawarra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5E8F3-B2A4-1D65-12CA-9D5EA9ECB9C3}"/>
              </a:ext>
            </a:extLst>
          </p:cNvPr>
          <p:cNvCxnSpPr>
            <a:cxnSpLocks/>
          </p:cNvCxnSpPr>
          <p:nvPr/>
        </p:nvCxnSpPr>
        <p:spPr>
          <a:xfrm flipH="1">
            <a:off x="9126256" y="4572810"/>
            <a:ext cx="663122" cy="301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7E434C-AE6C-FAE8-C49C-279344DD1966}"/>
              </a:ext>
            </a:extLst>
          </p:cNvPr>
          <p:cNvSpPr txBox="1"/>
          <p:nvPr/>
        </p:nvSpPr>
        <p:spPr>
          <a:xfrm>
            <a:off x="9377639" y="4191361"/>
            <a:ext cx="94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Ballarat</a:t>
            </a:r>
          </a:p>
        </p:txBody>
      </p:sp>
    </p:spTree>
    <p:extLst>
      <p:ext uri="{BB962C8B-B14F-4D97-AF65-F5344CB8AC3E}">
        <p14:creationId xmlns:p14="http://schemas.microsoft.com/office/powerpoint/2010/main" val="3779221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3" name="!!box">
            <a:extLst>
              <a:ext uri="{FF2B5EF4-FFF2-40B4-BE49-F238E27FC236}">
                <a16:creationId xmlns:a16="http://schemas.microsoft.com/office/drawing/2014/main" id="{1D468A35-703A-66D2-7430-03249EA2F02E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A65795-9CD1-3853-F4A8-3A4C98435A5B}"/>
              </a:ext>
            </a:extLst>
          </p:cNvPr>
          <p:cNvSpPr/>
          <p:nvPr/>
        </p:nvSpPr>
        <p:spPr>
          <a:xfrm>
            <a:off x="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Investors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0C893-E0F1-42F2-0D7B-5AF716A3DDC9}"/>
              </a:ext>
            </a:extLst>
          </p:cNvPr>
          <p:cNvSpPr/>
          <p:nvPr/>
        </p:nvSpPr>
        <p:spPr>
          <a:xfrm>
            <a:off x="19958" y="2208368"/>
            <a:ext cx="6095999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investing on properties in regions where the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rental price growth rate is low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Bottom 3 regions by rental price growth</a:t>
            </a:r>
          </a:p>
          <a:p>
            <a:pPr algn="ctr"/>
            <a:r>
              <a:rPr lang="en-AU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 Melbourne, Brighton, Brighton – East</a:t>
            </a: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Growth by 2026:</a:t>
            </a:r>
          </a:p>
          <a:p>
            <a:pPr algn="ctr"/>
            <a:r>
              <a:rPr lang="en-AU" sz="20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-39.8%, -38.9%, -37.9%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B2B909-5237-7956-9EA9-F01472EB4DC6}"/>
              </a:ext>
            </a:extLst>
          </p:cNvPr>
          <p:cNvCxnSpPr>
            <a:cxnSpLocks/>
          </p:cNvCxnSpPr>
          <p:nvPr/>
        </p:nvCxnSpPr>
        <p:spPr>
          <a:xfrm>
            <a:off x="781958" y="163919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Không có mô tả.">
            <a:extLst>
              <a:ext uri="{FF2B5EF4-FFF2-40B4-BE49-F238E27FC236}">
                <a16:creationId xmlns:a16="http://schemas.microsoft.com/office/drawing/2014/main" id="{CF161365-5346-FD10-3227-1A17FC73F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589" y="2297729"/>
            <a:ext cx="5148291" cy="3206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404D0-96C4-8E60-5A77-1316C8DEBAAB}"/>
              </a:ext>
            </a:extLst>
          </p:cNvPr>
          <p:cNvCxnSpPr>
            <a:cxnSpLocks/>
          </p:cNvCxnSpPr>
          <p:nvPr/>
        </p:nvCxnSpPr>
        <p:spPr>
          <a:xfrm>
            <a:off x="8104256" y="3146389"/>
            <a:ext cx="749222" cy="479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34721F-8081-712D-E3EF-A1C2AAF02826}"/>
              </a:ext>
            </a:extLst>
          </p:cNvPr>
          <p:cNvSpPr txBox="1"/>
          <p:nvPr/>
        </p:nvSpPr>
        <p:spPr>
          <a:xfrm>
            <a:off x="6855628" y="2777057"/>
            <a:ext cx="199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Port Melbourne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48F24B-E65F-DB02-7044-D145F77AF897}"/>
              </a:ext>
            </a:extLst>
          </p:cNvPr>
          <p:cNvCxnSpPr>
            <a:cxnSpLocks/>
          </p:cNvCxnSpPr>
          <p:nvPr/>
        </p:nvCxnSpPr>
        <p:spPr>
          <a:xfrm flipV="1">
            <a:off x="8853479" y="4448540"/>
            <a:ext cx="526801" cy="344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3E96C5-9DDC-4B0B-B53E-2BBA92000E2D}"/>
              </a:ext>
            </a:extLst>
          </p:cNvPr>
          <p:cNvSpPr txBox="1"/>
          <p:nvPr/>
        </p:nvSpPr>
        <p:spPr>
          <a:xfrm>
            <a:off x="8277946" y="4802126"/>
            <a:ext cx="115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Brighton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426B85-692B-792E-077A-A9A80BBDDC13}"/>
              </a:ext>
            </a:extLst>
          </p:cNvPr>
          <p:cNvCxnSpPr>
            <a:cxnSpLocks/>
          </p:cNvCxnSpPr>
          <p:nvPr/>
        </p:nvCxnSpPr>
        <p:spPr>
          <a:xfrm flipH="1">
            <a:off x="9700478" y="4185174"/>
            <a:ext cx="663122" cy="301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C90BEA-DC55-6584-FF39-0301A63EF7DB}"/>
              </a:ext>
            </a:extLst>
          </p:cNvPr>
          <p:cNvSpPr txBox="1"/>
          <p:nvPr/>
        </p:nvSpPr>
        <p:spPr>
          <a:xfrm>
            <a:off x="10032039" y="3840159"/>
            <a:ext cx="157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Brighton - East</a:t>
            </a:r>
          </a:p>
        </p:txBody>
      </p:sp>
    </p:spTree>
    <p:extLst>
      <p:ext uri="{BB962C8B-B14F-4D97-AF65-F5344CB8AC3E}">
        <p14:creationId xmlns:p14="http://schemas.microsoft.com/office/powerpoint/2010/main" val="188294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3" name="!!box">
            <a:extLst>
              <a:ext uri="{FF2B5EF4-FFF2-40B4-BE49-F238E27FC236}">
                <a16:creationId xmlns:a16="http://schemas.microsoft.com/office/drawing/2014/main" id="{6D5115BC-91D6-2B70-CFDC-73D6643B6EA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1C087-F0FE-6F16-0C3E-9A6074B1222C}"/>
              </a:ext>
            </a:extLst>
          </p:cNvPr>
          <p:cNvSpPr/>
          <p:nvPr/>
        </p:nvSpPr>
        <p:spPr>
          <a:xfrm>
            <a:off x="6096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Leasers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A0B21-8A0F-DACE-34D4-CA45F3E221C0}"/>
              </a:ext>
            </a:extLst>
          </p:cNvPr>
          <p:cNvSpPr/>
          <p:nvPr/>
        </p:nvSpPr>
        <p:spPr>
          <a:xfrm>
            <a:off x="6115958" y="2794513"/>
            <a:ext cx="607604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Furnishing a property is very important for a higher rental price, with an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average increase of $79 per week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it will only take around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6-8 months to break even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on the investment of furnishing a property</a:t>
            </a:r>
          </a:p>
          <a:p>
            <a:pPr algn="ctr"/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B055F2-1C04-A3FE-9A0C-F2223C3CF4FB}"/>
              </a:ext>
            </a:extLst>
          </p:cNvPr>
          <p:cNvGrpSpPr/>
          <p:nvPr/>
        </p:nvGrpSpPr>
        <p:grpSpPr>
          <a:xfrm>
            <a:off x="6858000" y="1639190"/>
            <a:ext cx="4572000" cy="565020"/>
            <a:chOff x="6905172" y="2499597"/>
            <a:chExt cx="4572000" cy="5650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3CD6C7-CC41-A1B6-6374-B9D3D21640FA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621941-B54B-2744-A38E-8D795D40DEB9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FDFEBA2B-3797-D76C-C56A-5582E22D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7" y="1248188"/>
            <a:ext cx="5576503" cy="43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5C4A0-D32A-B906-50B1-D69A316F0A19}"/>
              </a:ext>
            </a:extLst>
          </p:cNvPr>
          <p:cNvSpPr txBox="1"/>
          <p:nvPr/>
        </p:nvSpPr>
        <p:spPr>
          <a:xfrm>
            <a:off x="6260011" y="2304521"/>
            <a:ext cx="547300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Large properties with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many bedrooms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don’t yield as much as multiple small properties with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less bedrooms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therefore they should consider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splitting a larger property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into multiple smaller properties</a:t>
            </a:r>
          </a:p>
          <a:p>
            <a:pPr algn="ctr"/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6B23081-8168-4283-AD73-F86E0F305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760429"/>
              </p:ext>
            </p:extLst>
          </p:nvPr>
        </p:nvGraphicFramePr>
        <p:xfrm>
          <a:off x="683508" y="2204210"/>
          <a:ext cx="4826001" cy="28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7">
                  <a:extLst>
                    <a:ext uri="{9D8B030D-6E8A-4147-A177-3AD203B41FA5}">
                      <a16:colId xmlns:a16="http://schemas.microsoft.com/office/drawing/2014/main" val="2774431422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604134997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2121269651"/>
                    </a:ext>
                  </a:extLst>
                </a:gridCol>
              </a:tblGrid>
              <a:tr h="954367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Cost to Furnished a property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33210"/>
                  </a:ext>
                </a:extLst>
              </a:tr>
              <a:tr h="9543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bedroom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kitchen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living 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301001"/>
                  </a:ext>
                </a:extLst>
              </a:tr>
              <a:tr h="9695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$300 AUD - $500 AUD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$100 AUD - $200 AUD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$400 AUD - $600 AUD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66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12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D060E112-6076-26A9-2CF6-B3D6DD0FD0F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5ADC5-1F93-9CC3-B374-9BD03AC764EB}"/>
              </a:ext>
            </a:extLst>
          </p:cNvPr>
          <p:cNvSpPr/>
          <p:nvPr/>
        </p:nvSpPr>
        <p:spPr>
          <a:xfrm>
            <a:off x="609600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Long Term Renters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6C9191-6083-4B56-B6B7-3339CE77816C}"/>
              </a:ext>
            </a:extLst>
          </p:cNvPr>
          <p:cNvGrpSpPr/>
          <p:nvPr/>
        </p:nvGrpSpPr>
        <p:grpSpPr>
          <a:xfrm>
            <a:off x="6857999" y="2587140"/>
            <a:ext cx="4572000" cy="565020"/>
            <a:chOff x="6905172" y="2499597"/>
            <a:chExt cx="4572000" cy="5650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E8A1D9-4673-754F-91C6-936BE6926FFC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2BD17F-AD54-D8A9-5BBB-9B917645300E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61CDFD0-A8B1-3879-556F-BF8EF7ECCF9A}"/>
              </a:ext>
            </a:extLst>
          </p:cNvPr>
          <p:cNvSpPr/>
          <p:nvPr/>
        </p:nvSpPr>
        <p:spPr>
          <a:xfrm>
            <a:off x="6096001" y="2766267"/>
            <a:ext cx="609599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Seek to rent in </a:t>
            </a:r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areas with high liveability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which often means that the living conditions and environment are good, and there will be good public amenities</a:t>
            </a:r>
          </a:p>
          <a:p>
            <a:pPr algn="ctr"/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Top 3 regions by Liveability: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North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West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Melbourne CBD – East</a:t>
            </a:r>
          </a:p>
          <a:p>
            <a:pPr algn="ctr"/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15" name="Picture 2" descr="Không có mô tả.">
            <a:extLst>
              <a:ext uri="{FF2B5EF4-FFF2-40B4-BE49-F238E27FC236}">
                <a16:creationId xmlns:a16="http://schemas.microsoft.com/office/drawing/2014/main" id="{89B4A0C8-3177-CC38-FC99-6F41B3F8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87" y="1703266"/>
            <a:ext cx="5674500" cy="38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25C99F-99F8-D97C-0E05-6FF67B3E453C}"/>
              </a:ext>
            </a:extLst>
          </p:cNvPr>
          <p:cNvCxnSpPr>
            <a:cxnSpLocks/>
          </p:cNvCxnSpPr>
          <p:nvPr/>
        </p:nvCxnSpPr>
        <p:spPr>
          <a:xfrm flipH="1" flipV="1">
            <a:off x="3089350" y="3050574"/>
            <a:ext cx="706256" cy="384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5332CD-4B79-0243-3D23-C8C3AD6D66B5}"/>
              </a:ext>
            </a:extLst>
          </p:cNvPr>
          <p:cNvSpPr txBox="1"/>
          <p:nvPr/>
        </p:nvSpPr>
        <p:spPr>
          <a:xfrm>
            <a:off x="3568912" y="3374776"/>
            <a:ext cx="27596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East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A0B1E8-B70B-8000-AF2C-4D3D4BEA9778}"/>
              </a:ext>
            </a:extLst>
          </p:cNvPr>
          <p:cNvCxnSpPr>
            <a:cxnSpLocks/>
          </p:cNvCxnSpPr>
          <p:nvPr/>
        </p:nvCxnSpPr>
        <p:spPr>
          <a:xfrm flipV="1">
            <a:off x="2205964" y="3286200"/>
            <a:ext cx="475606" cy="558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6B5975-7033-A928-1CAE-2594824C944B}"/>
              </a:ext>
            </a:extLst>
          </p:cNvPr>
          <p:cNvSpPr txBox="1"/>
          <p:nvPr/>
        </p:nvSpPr>
        <p:spPr>
          <a:xfrm>
            <a:off x="1095334" y="3870626"/>
            <a:ext cx="245060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West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A3C6F4-9910-7298-80E7-2CB26AFE0D09}"/>
              </a:ext>
            </a:extLst>
          </p:cNvPr>
          <p:cNvCxnSpPr>
            <a:cxnSpLocks/>
          </p:cNvCxnSpPr>
          <p:nvPr/>
        </p:nvCxnSpPr>
        <p:spPr>
          <a:xfrm>
            <a:off x="1918362" y="2344456"/>
            <a:ext cx="804548" cy="537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60D982-2233-D334-57AD-97AB7D0B556C}"/>
              </a:ext>
            </a:extLst>
          </p:cNvPr>
          <p:cNvSpPr txBox="1"/>
          <p:nvPr/>
        </p:nvSpPr>
        <p:spPr>
          <a:xfrm>
            <a:off x="920757" y="1990857"/>
            <a:ext cx="25704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Melbourne CBD - North</a:t>
            </a:r>
          </a:p>
        </p:txBody>
      </p:sp>
    </p:spTree>
    <p:extLst>
      <p:ext uri="{BB962C8B-B14F-4D97-AF65-F5344CB8AC3E}">
        <p14:creationId xmlns:p14="http://schemas.microsoft.com/office/powerpoint/2010/main" val="334858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A6251C8A-6F20-ADD8-A60F-34452E01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20" y="1380140"/>
            <a:ext cx="5798464" cy="40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57AA348D-A95D-4D5A-330F-C5D90B56589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CE996-2F74-11E1-667E-ADA02BC7BDCF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Short Term Renters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BB5C1-3330-B882-E17E-0945E9AF69C8}"/>
              </a:ext>
            </a:extLst>
          </p:cNvPr>
          <p:cNvSpPr/>
          <p:nvPr/>
        </p:nvSpPr>
        <p:spPr>
          <a:xfrm>
            <a:off x="1" y="2769271"/>
            <a:ext cx="6095999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Seek for region where the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rental price is low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since the stay is temporary. It is also good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focus on location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such as a student choosing an apartment near their university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Bottom 3 SA2 District by rental price: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Swan hill Surrounds, Morwell, Moe - Newborough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0D386-C0DD-67A0-4FBF-69E88B71EF91}"/>
              </a:ext>
            </a:extLst>
          </p:cNvPr>
          <p:cNvCxnSpPr>
            <a:cxnSpLocks/>
          </p:cNvCxnSpPr>
          <p:nvPr/>
        </p:nvCxnSpPr>
        <p:spPr>
          <a:xfrm>
            <a:off x="761999" y="258714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F01DA7-E4A5-6F6A-C2D7-C076A0B02B3E}"/>
              </a:ext>
            </a:extLst>
          </p:cNvPr>
          <p:cNvCxnSpPr>
            <a:cxnSpLocks/>
          </p:cNvCxnSpPr>
          <p:nvPr/>
        </p:nvCxnSpPr>
        <p:spPr>
          <a:xfrm flipH="1">
            <a:off x="9916679" y="4441275"/>
            <a:ext cx="803643" cy="2456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3D7878-E88E-C333-D6E3-B2411935EBB3}"/>
              </a:ext>
            </a:extLst>
          </p:cNvPr>
          <p:cNvSpPr txBox="1"/>
          <p:nvPr/>
        </p:nvSpPr>
        <p:spPr>
          <a:xfrm>
            <a:off x="10720322" y="4210660"/>
            <a:ext cx="10916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Morwell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1462F9-AFD8-B3FA-94A8-D873274E2829}"/>
              </a:ext>
            </a:extLst>
          </p:cNvPr>
          <p:cNvCxnSpPr>
            <a:cxnSpLocks/>
          </p:cNvCxnSpPr>
          <p:nvPr/>
        </p:nvCxnSpPr>
        <p:spPr>
          <a:xfrm flipV="1">
            <a:off x="8883513" y="4686921"/>
            <a:ext cx="862504" cy="228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871861-84D3-A992-1C39-FB45C5DC6C73}"/>
              </a:ext>
            </a:extLst>
          </p:cNvPr>
          <p:cNvSpPr txBox="1"/>
          <p:nvPr/>
        </p:nvSpPr>
        <p:spPr>
          <a:xfrm>
            <a:off x="6854256" y="4731189"/>
            <a:ext cx="21393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Moe - Newborough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69D02B-D656-184A-746E-2BBF7978621A}"/>
              </a:ext>
            </a:extLst>
          </p:cNvPr>
          <p:cNvCxnSpPr>
            <a:cxnSpLocks/>
          </p:cNvCxnSpPr>
          <p:nvPr/>
        </p:nvCxnSpPr>
        <p:spPr>
          <a:xfrm flipH="1">
            <a:off x="7923916" y="2227298"/>
            <a:ext cx="782762" cy="139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2AC8E9-4F0A-1F6B-7268-55C1100BCAD2}"/>
              </a:ext>
            </a:extLst>
          </p:cNvPr>
          <p:cNvSpPr txBox="1"/>
          <p:nvPr/>
        </p:nvSpPr>
        <p:spPr>
          <a:xfrm>
            <a:off x="8698138" y="2020892"/>
            <a:ext cx="20957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Swan hill Surrounds</a:t>
            </a:r>
          </a:p>
        </p:txBody>
      </p:sp>
    </p:spTree>
    <p:extLst>
      <p:ext uri="{BB962C8B-B14F-4D97-AF65-F5344CB8AC3E}">
        <p14:creationId xmlns:p14="http://schemas.microsoft.com/office/powerpoint/2010/main" val="385225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273419-08B5-E71D-15D1-69163AEA01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17" name="!!box">
            <a:extLst>
              <a:ext uri="{FF2B5EF4-FFF2-40B4-BE49-F238E27FC236}">
                <a16:creationId xmlns:a16="http://schemas.microsoft.com/office/drawing/2014/main" id="{096C3050-CD67-7F69-2022-ED51430DC73F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149929-210D-CFED-29A9-71F5B48D38BF}"/>
              </a:ext>
            </a:extLst>
          </p:cNvPr>
          <p:cNvGrpSpPr/>
          <p:nvPr/>
        </p:nvGrpSpPr>
        <p:grpSpPr>
          <a:xfrm>
            <a:off x="414576" y="2526282"/>
            <a:ext cx="3233378" cy="3961404"/>
            <a:chOff x="414576" y="2526282"/>
            <a:chExt cx="3233378" cy="396140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C146A7-4EEB-8E9F-8963-BE5F164B1404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58A10E-15CF-6429-A25B-82F6194B6D7E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919BF-C48C-4AD9-8ABC-D8B17060679F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E5272-41A7-7F83-2696-B7683F3EE48E}"/>
              </a:ext>
            </a:extLst>
          </p:cNvPr>
          <p:cNvSpPr/>
          <p:nvPr/>
        </p:nvSpPr>
        <p:spPr>
          <a:xfrm>
            <a:off x="708482" y="3124662"/>
            <a:ext cx="264556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key internal and external features that influence rental price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CAD7BE-2B87-1253-4670-9F59A4A2B358}"/>
              </a:ext>
            </a:extLst>
          </p:cNvPr>
          <p:cNvGrpSpPr/>
          <p:nvPr/>
        </p:nvGrpSpPr>
        <p:grpSpPr>
          <a:xfrm>
            <a:off x="4417661" y="2518793"/>
            <a:ext cx="3233378" cy="3961404"/>
            <a:chOff x="414576" y="2526282"/>
            <a:chExt cx="3233378" cy="39614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A87262-30DD-0C0E-C8BF-D511A508E731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9A7F82-2FAA-B00D-FDC6-EE0488162787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77BDA3-D522-CCC4-0D8F-44AB24794FC0}"/>
              </a:ext>
            </a:extLst>
          </p:cNvPr>
          <p:cNvGrpSpPr/>
          <p:nvPr/>
        </p:nvGrpSpPr>
        <p:grpSpPr>
          <a:xfrm>
            <a:off x="8420746" y="2526282"/>
            <a:ext cx="3233378" cy="3961404"/>
            <a:chOff x="414576" y="2526282"/>
            <a:chExt cx="3233378" cy="39614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84C7D5F-EAE4-FC48-25B5-1082789576E3}"/>
                </a:ext>
              </a:extLst>
            </p:cNvPr>
            <p:cNvSpPr/>
            <p:nvPr/>
          </p:nvSpPr>
          <p:spPr>
            <a:xfrm>
              <a:off x="414576" y="2526282"/>
              <a:ext cx="3233378" cy="39614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DA10E8-2F6B-C7B7-6CE0-7CBAD6D7EC9B}"/>
                </a:ext>
              </a:extLst>
            </p:cNvPr>
            <p:cNvSpPr/>
            <p:nvPr/>
          </p:nvSpPr>
          <p:spPr>
            <a:xfrm>
              <a:off x="708482" y="2798823"/>
              <a:ext cx="2645567" cy="34013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D1635-CB1E-4B59-416C-326C194B2A6F}"/>
              </a:ext>
            </a:extLst>
          </p:cNvPr>
          <p:cNvSpPr/>
          <p:nvPr/>
        </p:nvSpPr>
        <p:spPr>
          <a:xfrm>
            <a:off x="4773216" y="3160667"/>
            <a:ext cx="2645567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the top 10 regions with the highest predicted growth rates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31792-6776-E62F-B236-77C20207BA29}"/>
              </a:ext>
            </a:extLst>
          </p:cNvPr>
          <p:cNvSpPr/>
          <p:nvPr/>
        </p:nvSpPr>
        <p:spPr>
          <a:xfrm>
            <a:off x="8714651" y="3160667"/>
            <a:ext cx="2645567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Determine the most liveable and affordable region</a:t>
            </a:r>
          </a:p>
        </p:txBody>
      </p:sp>
    </p:spTree>
    <p:extLst>
      <p:ext uri="{BB962C8B-B14F-4D97-AF65-F5344CB8AC3E}">
        <p14:creationId xmlns:p14="http://schemas.microsoft.com/office/powerpoint/2010/main" val="305535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8F74131-059B-4918-0732-AD5DCB96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361D2C-7E26-3DDA-CEB5-8A895BF1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57AA348D-A95D-4D5A-330F-C5D90B56589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CE996-2F74-11E1-667E-ADA02BC7BDCF}"/>
              </a:ext>
            </a:extLst>
          </p:cNvPr>
          <p:cNvSpPr/>
          <p:nvPr/>
        </p:nvSpPr>
        <p:spPr>
          <a:xfrm>
            <a:off x="0" y="560605"/>
            <a:ext cx="6096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Real Estate Companies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BB5C1-3330-B882-E17E-0945E9AF69C8}"/>
              </a:ext>
            </a:extLst>
          </p:cNvPr>
          <p:cNvSpPr/>
          <p:nvPr/>
        </p:nvSpPr>
        <p:spPr>
          <a:xfrm>
            <a:off x="1" y="2951401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listings, put emphasis on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key features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Focus on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advertising the properties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regions with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high growth rates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Ensure property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portfolio is diverse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across different price points, this allows the company to cater towards a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wider audience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0D386-C0DD-67A0-4FBF-69E88B71EF91}"/>
              </a:ext>
            </a:extLst>
          </p:cNvPr>
          <p:cNvCxnSpPr>
            <a:cxnSpLocks/>
          </p:cNvCxnSpPr>
          <p:nvPr/>
        </p:nvCxnSpPr>
        <p:spPr>
          <a:xfrm>
            <a:off x="761999" y="2587140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Profit - Free business and finance icons">
            <a:extLst>
              <a:ext uri="{FF2B5EF4-FFF2-40B4-BE49-F238E27FC236}">
                <a16:creationId xmlns:a16="http://schemas.microsoft.com/office/drawing/2014/main" id="{297DD3BD-42D7-FE0B-1981-D339E225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190" y="1555165"/>
            <a:ext cx="4167811" cy="41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83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ox">
            <a:extLst>
              <a:ext uri="{FF2B5EF4-FFF2-40B4-BE49-F238E27FC236}">
                <a16:creationId xmlns:a16="http://schemas.microsoft.com/office/drawing/2014/main" id="{8074F526-F7F2-A211-BA90-9D753CE5BB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E2A1B-EB2D-4D46-8373-D22D272B8320}"/>
              </a:ext>
            </a:extLst>
          </p:cNvPr>
          <p:cNvSpPr/>
          <p:nvPr/>
        </p:nvSpPr>
        <p:spPr>
          <a:xfrm>
            <a:off x="0" y="560605"/>
            <a:ext cx="1219200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References:</a:t>
            </a:r>
            <a:endParaRPr lang="en-AU" sz="5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Logos: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https://www.messenger.com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https://www.notion.so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2"/>
              </a:rPr>
              <a:t>https://www.domain.com.au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3"/>
              </a:rPr>
              <a:t>https://www.abs.gov.au/statistics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4"/>
              </a:rPr>
              <a:t>https://www.dffh.vic.gov.au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5"/>
              </a:rPr>
              <a:t>https://www.crimestatistics.vic.gov.au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6"/>
              </a:rPr>
              <a:t>https://mapsplatform.google.com</a:t>
            </a:r>
            <a:endParaRPr lang="en-AU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1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404219-E309-BD3D-DFA8-161415A5F8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D5312-C733-52F6-BDE3-6AF2C8C6BF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176E7DB8-102E-52A2-E91E-E04A753B4688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678CE6-96EA-E7EE-AA7E-D040A2D8E8C9}"/>
              </a:ext>
            </a:extLst>
          </p:cNvPr>
          <p:cNvSpPr/>
          <p:nvPr/>
        </p:nvSpPr>
        <p:spPr>
          <a:xfrm>
            <a:off x="1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510F0-5512-504F-7304-3610CF0995E0}"/>
              </a:ext>
            </a:extLst>
          </p:cNvPr>
          <p:cNvSpPr/>
          <p:nvPr/>
        </p:nvSpPr>
        <p:spPr>
          <a:xfrm>
            <a:off x="1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key internal and external features that influence rental 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65E35-D858-032A-1D09-AD588AA4CC3F}"/>
              </a:ext>
            </a:extLst>
          </p:cNvPr>
          <p:cNvSpPr/>
          <p:nvPr/>
        </p:nvSpPr>
        <p:spPr>
          <a:xfrm>
            <a:off x="1" y="2791053"/>
            <a:ext cx="609599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We define: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Internal: 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related to the property itself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External: </a:t>
            </a:r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related to the region and the location of the property</a:t>
            </a:r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A2F9B5-4C1F-F916-A36D-5E10796A2C25}"/>
              </a:ext>
            </a:extLst>
          </p:cNvPr>
          <p:cNvCxnSpPr>
            <a:cxnSpLocks/>
          </p:cNvCxnSpPr>
          <p:nvPr/>
        </p:nvCxnSpPr>
        <p:spPr>
          <a:xfrm>
            <a:off x="761999" y="1653358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house with a black background&#10;&#10;Description automatically generated">
            <a:extLst>
              <a:ext uri="{FF2B5EF4-FFF2-40B4-BE49-F238E27FC236}">
                <a16:creationId xmlns:a16="http://schemas.microsoft.com/office/drawing/2014/main" id="{8DE63E0E-AFF8-DD2A-03A2-750177CD8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6"/>
          <a:stretch/>
        </p:blipFill>
        <p:spPr>
          <a:xfrm>
            <a:off x="5893905" y="1977654"/>
            <a:ext cx="6658280" cy="35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F73C3C3-754A-FF55-0AD0-F9101C5F42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9FDEA-8DFA-7A76-5E59-254DC092C6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787992CE-2A61-C329-9269-CF07A50ED3A6}"/>
              </a:ext>
            </a:extLst>
          </p:cNvPr>
          <p:cNvSpPr/>
          <p:nvPr/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A89677-F41F-F063-A532-B8DB28ACDF22}"/>
              </a:ext>
            </a:extLst>
          </p:cNvPr>
          <p:cNvSpPr/>
          <p:nvPr/>
        </p:nvSpPr>
        <p:spPr>
          <a:xfrm>
            <a:off x="3048000" y="560605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029FC-C025-3B15-98A9-034FC29B09F7}"/>
              </a:ext>
            </a:extLst>
          </p:cNvPr>
          <p:cNvSpPr/>
          <p:nvPr/>
        </p:nvSpPr>
        <p:spPr>
          <a:xfrm>
            <a:off x="3048000" y="1721374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Identify the top 10 regions with the highest predicted growth rates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0C48B1-6DBC-4383-130C-F89E0BF293BF}"/>
              </a:ext>
            </a:extLst>
          </p:cNvPr>
          <p:cNvSpPr/>
          <p:nvPr/>
        </p:nvSpPr>
        <p:spPr>
          <a:xfrm>
            <a:off x="3047999" y="3013501"/>
            <a:ext cx="6095999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Growth rate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is categorised into price, population density, income and crime density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Our metric used is the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Composite Growth Index (CGI)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the linear combination of each category with assigned weights</a:t>
            </a:r>
          </a:p>
        </p:txBody>
      </p:sp>
      <p:pic>
        <p:nvPicPr>
          <p:cNvPr id="6" name="Picture 2" descr="Free chart statistics data vector">
            <a:extLst>
              <a:ext uri="{FF2B5EF4-FFF2-40B4-BE49-F238E27FC236}">
                <a16:creationId xmlns:a16="http://schemas.microsoft.com/office/drawing/2014/main" id="{0CA4B781-C070-6C22-2EFB-40A03C6E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8" y="2846002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e chart statistics data vector">
            <a:extLst>
              <a:ext uri="{FF2B5EF4-FFF2-40B4-BE49-F238E27FC236}">
                <a16:creationId xmlns:a16="http://schemas.microsoft.com/office/drawing/2014/main" id="{F87B3A05-8210-9D00-0FA0-E056EEA94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704" y="2846002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A80C414-FFCB-3FC5-7536-DF993271E340}"/>
              </a:ext>
            </a:extLst>
          </p:cNvPr>
          <p:cNvGrpSpPr/>
          <p:nvPr/>
        </p:nvGrpSpPr>
        <p:grpSpPr>
          <a:xfrm>
            <a:off x="3809998" y="1650970"/>
            <a:ext cx="4572000" cy="565020"/>
            <a:chOff x="6905172" y="2499597"/>
            <a:chExt cx="4572000" cy="56502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6FD3E7B-CAEF-B562-CD22-371DC3E4B19E}"/>
                </a:ext>
              </a:extLst>
            </p:cNvPr>
            <p:cNvCxnSpPr>
              <a:cxnSpLocks/>
            </p:cNvCxnSpPr>
            <p:nvPr/>
          </p:nvCxnSpPr>
          <p:spPr>
            <a:xfrm>
              <a:off x="6905172" y="2499597"/>
              <a:ext cx="4572000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B98D51-BE8F-12F4-8AB2-35283EFCACAB}"/>
                </a:ext>
              </a:extLst>
            </p:cNvPr>
            <p:cNvSpPr/>
            <p:nvPr/>
          </p:nvSpPr>
          <p:spPr>
            <a:xfrm>
              <a:off x="8285161" y="2678724"/>
              <a:ext cx="1812022" cy="385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3" name="Picture 2" descr="Free chart statistics data vector">
            <a:extLst>
              <a:ext uri="{FF2B5EF4-FFF2-40B4-BE49-F238E27FC236}">
                <a16:creationId xmlns:a16="http://schemas.microsoft.com/office/drawing/2014/main" id="{B754851E-BD2F-EEC9-3643-DBCAEBFB3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8" y="4894494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chart statistics data vector">
            <a:extLst>
              <a:ext uri="{FF2B5EF4-FFF2-40B4-BE49-F238E27FC236}">
                <a16:creationId xmlns:a16="http://schemas.microsoft.com/office/drawing/2014/main" id="{4CAE7AE9-4DE3-FA74-3F3A-E557F1DC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704" y="4894494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ree chart statistics data vector">
            <a:extLst>
              <a:ext uri="{FF2B5EF4-FFF2-40B4-BE49-F238E27FC236}">
                <a16:creationId xmlns:a16="http://schemas.microsoft.com/office/drawing/2014/main" id="{314D415A-9FEE-0C8A-7054-F3E82F18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58" y="797510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ree chart statistics data vector">
            <a:extLst>
              <a:ext uri="{FF2B5EF4-FFF2-40B4-BE49-F238E27FC236}">
                <a16:creationId xmlns:a16="http://schemas.microsoft.com/office/drawing/2014/main" id="{AE59BE4F-0CD6-1814-1E08-C2191929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704" y="797510"/>
            <a:ext cx="1618736" cy="11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555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AADCB3-E4CD-2E15-0E04-BFFBE081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476ED-8592-B2FE-C0DF-B279B96552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2" name="!!box">
            <a:extLst>
              <a:ext uri="{FF2B5EF4-FFF2-40B4-BE49-F238E27FC236}">
                <a16:creationId xmlns:a16="http://schemas.microsoft.com/office/drawing/2014/main" id="{458D114C-AD4C-3149-19A5-215E51319B5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0E1348-E5F8-2C8B-DADE-37B68FC4E8EB}"/>
              </a:ext>
            </a:extLst>
          </p:cNvPr>
          <p:cNvSpPr/>
          <p:nvPr/>
        </p:nvSpPr>
        <p:spPr>
          <a:xfrm>
            <a:off x="6095999" y="351778"/>
            <a:ext cx="6096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Objective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45DBB3-AEA7-9D5B-B768-E8447B8C9F13}"/>
              </a:ext>
            </a:extLst>
          </p:cNvPr>
          <p:cNvSpPr/>
          <p:nvPr/>
        </p:nvSpPr>
        <p:spPr>
          <a:xfrm>
            <a:off x="6095999" y="1512547"/>
            <a:ext cx="609599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Determine the most liveable and affordable 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93BC3-5878-CFC4-C454-2F91AEDE4196}"/>
              </a:ext>
            </a:extLst>
          </p:cNvPr>
          <p:cNvSpPr/>
          <p:nvPr/>
        </p:nvSpPr>
        <p:spPr>
          <a:xfrm>
            <a:off x="6095997" y="2656772"/>
            <a:ext cx="6095999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Our definitions: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Affordability: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portion of income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spent on rent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Livability: 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combination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affordability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CGI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the density of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groceries shop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shopping centers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police stations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hospital</a:t>
            </a:r>
            <a:r>
              <a:rPr lang="en-US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 transport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5C818-B789-6D84-4CE2-88C31601BB27}"/>
              </a:ext>
            </a:extLst>
          </p:cNvPr>
          <p:cNvCxnSpPr>
            <a:cxnSpLocks/>
          </p:cNvCxnSpPr>
          <p:nvPr/>
        </p:nvCxnSpPr>
        <p:spPr>
          <a:xfrm>
            <a:off x="6857997" y="1442143"/>
            <a:ext cx="4572000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Family icons for free download | Freepik">
            <a:extLst>
              <a:ext uri="{FF2B5EF4-FFF2-40B4-BE49-F238E27FC236}">
                <a16:creationId xmlns:a16="http://schemas.microsoft.com/office/drawing/2014/main" id="{F1EA2E49-EC18-0800-C5C1-3A4653D1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2" y="1594350"/>
            <a:ext cx="1916042" cy="191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hildren Playing Blocks Icon - Free PNG &amp; SVG 681879 - Noun Project">
            <a:extLst>
              <a:ext uri="{FF2B5EF4-FFF2-40B4-BE49-F238E27FC236}">
                <a16:creationId xmlns:a16="http://schemas.microsoft.com/office/drawing/2014/main" id="{664B68C6-4497-95FB-D896-E7DC6C2A7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13" y="1655930"/>
            <a:ext cx="1916042" cy="191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oing School Icons - Free SVG &amp; PNG Going School Images - Noun Project">
            <a:extLst>
              <a:ext uri="{FF2B5EF4-FFF2-40B4-BE49-F238E27FC236}">
                <a16:creationId xmlns:a16="http://schemas.microsoft.com/office/drawing/2014/main" id="{C6DB62AB-5B89-9834-5A9D-53DE69BA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1" y="3893336"/>
            <a:ext cx="1783523" cy="17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Affordable - Free real estate icons">
            <a:extLst>
              <a:ext uri="{FF2B5EF4-FFF2-40B4-BE49-F238E27FC236}">
                <a16:creationId xmlns:a16="http://schemas.microsoft.com/office/drawing/2014/main" id="{8022B591-F2F7-3034-930C-619F113AB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313" y="3762315"/>
            <a:ext cx="1916042" cy="191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0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B2FE-451B-D3FD-D445-383B005EDE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sp>
        <p:nvSpPr>
          <p:cNvPr id="17" name="!!box">
            <a:extLst>
              <a:ext uri="{FF2B5EF4-FFF2-40B4-BE49-F238E27FC236}">
                <a16:creationId xmlns:a16="http://schemas.microsoft.com/office/drawing/2014/main" id="{096C3050-CD67-7F69-2022-ED51430DC73F}"/>
              </a:ext>
            </a:extLst>
          </p:cNvPr>
          <p:cNvSpPr/>
          <p:nvPr/>
        </p:nvSpPr>
        <p:spPr>
          <a:xfrm>
            <a:off x="2" y="408427"/>
            <a:ext cx="12192000" cy="15144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C146A7-4EEB-8E9F-8963-BE5F164B1404}"/>
              </a:ext>
            </a:extLst>
          </p:cNvPr>
          <p:cNvSpPr/>
          <p:nvPr/>
        </p:nvSpPr>
        <p:spPr>
          <a:xfrm>
            <a:off x="414576" y="2526282"/>
            <a:ext cx="3233378" cy="2007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A93AA0-78AD-3E3B-6ACF-DE3A5D30E629}"/>
              </a:ext>
            </a:extLst>
          </p:cNvPr>
          <p:cNvSpPr/>
          <p:nvPr/>
        </p:nvSpPr>
        <p:spPr>
          <a:xfrm>
            <a:off x="4479309" y="2526282"/>
            <a:ext cx="3233378" cy="2007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EA7AAD-8CA1-CD10-48BC-96D3698E55EB}"/>
              </a:ext>
            </a:extLst>
          </p:cNvPr>
          <p:cNvSpPr/>
          <p:nvPr/>
        </p:nvSpPr>
        <p:spPr>
          <a:xfrm>
            <a:off x="8544042" y="2526280"/>
            <a:ext cx="3233378" cy="2007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E5272-41A7-7F83-2696-B7683F3EE48E}"/>
              </a:ext>
            </a:extLst>
          </p:cNvPr>
          <p:cNvSpPr/>
          <p:nvPr/>
        </p:nvSpPr>
        <p:spPr>
          <a:xfrm>
            <a:off x="708481" y="2745260"/>
            <a:ext cx="26455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Meetings: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Weekly during tutorial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1D1635-CB1E-4B59-416C-326C194B2A6F}"/>
              </a:ext>
            </a:extLst>
          </p:cNvPr>
          <p:cNvSpPr/>
          <p:nvPr/>
        </p:nvSpPr>
        <p:spPr>
          <a:xfrm>
            <a:off x="4773215" y="2745260"/>
            <a:ext cx="26455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Communication: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Via Facebook Messenger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31792-6776-E62F-B236-77C20207BA29}"/>
              </a:ext>
            </a:extLst>
          </p:cNvPr>
          <p:cNvSpPr/>
          <p:nvPr/>
        </p:nvSpPr>
        <p:spPr>
          <a:xfrm>
            <a:off x="8837952" y="2745260"/>
            <a:ext cx="26455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24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Management:</a:t>
            </a:r>
          </a:p>
          <a:p>
            <a:pPr algn="ctr"/>
            <a:endParaRPr lang="en-AU" sz="2400" b="1" dirty="0">
              <a:solidFill>
                <a:schemeClr val="bg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Done through Notion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919BF-C48C-4AD9-8ABC-D8B17060679F}"/>
              </a:ext>
            </a:extLst>
          </p:cNvPr>
          <p:cNvSpPr/>
          <p:nvPr/>
        </p:nvSpPr>
        <p:spPr>
          <a:xfrm>
            <a:off x="0" y="657832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Project Logistics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59A0E2-7A29-AFC8-04C7-42D80FF4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300" y="4830833"/>
            <a:ext cx="1618740" cy="16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75A4FBE-A7C6-FA98-AA88-52E0DD0B6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353" y="4916558"/>
            <a:ext cx="1447290" cy="144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ree group people men vector">
            <a:extLst>
              <a:ext uri="{FF2B5EF4-FFF2-40B4-BE49-F238E27FC236}">
                <a16:creationId xmlns:a16="http://schemas.microsoft.com/office/drawing/2014/main" id="{D905F264-6CE5-404D-656C-9805A75E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91" y="4975834"/>
            <a:ext cx="2317145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5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box">
            <a:extLst>
              <a:ext uri="{FF2B5EF4-FFF2-40B4-BE49-F238E27FC236}">
                <a16:creationId xmlns:a16="http://schemas.microsoft.com/office/drawing/2014/main" id="{0FBF526F-CFA3-1B38-BEB4-B92810CDB8D5}"/>
              </a:ext>
            </a:extLst>
          </p:cNvPr>
          <p:cNvSpPr/>
          <p:nvPr/>
        </p:nvSpPr>
        <p:spPr>
          <a:xfrm>
            <a:off x="0" y="1714499"/>
            <a:ext cx="12192000" cy="34290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0684F-3141-733F-9C8B-77FC761CFAF6}"/>
              </a:ext>
            </a:extLst>
          </p:cNvPr>
          <p:cNvSpPr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sz="6000" b="1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87541-9045-4220-C1D8-D3B33F3BA7F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-859611"/>
            <a:ext cx="11997968" cy="171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753E56-8B21-5E13-DB91-C63C7F06C1B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016" y="5998389"/>
            <a:ext cx="11997968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4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1446</Words>
  <Application>Microsoft Macintosh PowerPoint</Application>
  <PresentationFormat>Widescreen</PresentationFormat>
  <Paragraphs>272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Connor Liu</dc:creator>
  <cp:lastModifiedBy>Anh Phi Vu</cp:lastModifiedBy>
  <cp:revision>67</cp:revision>
  <dcterms:created xsi:type="dcterms:W3CDTF">2023-10-06T09:38:06Z</dcterms:created>
  <dcterms:modified xsi:type="dcterms:W3CDTF">2023-10-13T03:14:06Z</dcterms:modified>
</cp:coreProperties>
</file>